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70" r:id="rId5"/>
    <p:sldId id="271" r:id="rId6"/>
    <p:sldId id="260" r:id="rId7"/>
    <p:sldId id="266" r:id="rId8"/>
    <p:sldId id="267" r:id="rId9"/>
    <p:sldId id="272" r:id="rId10"/>
    <p:sldId id="274" r:id="rId11"/>
    <p:sldId id="286" r:id="rId12"/>
    <p:sldId id="256" r:id="rId13"/>
    <p:sldId id="261" r:id="rId14"/>
    <p:sldId id="279" r:id="rId15"/>
    <p:sldId id="276" r:id="rId16"/>
    <p:sldId id="277" r:id="rId17"/>
    <p:sldId id="280" r:id="rId18"/>
    <p:sldId id="281" r:id="rId19"/>
    <p:sldId id="282" r:id="rId20"/>
    <p:sldId id="283" r:id="rId21"/>
    <p:sldId id="284" r:id="rId22"/>
    <p:sldId id="285" r:id="rId23"/>
    <p:sldId id="278" r:id="rId24"/>
    <p:sldId id="275" r:id="rId25"/>
    <p:sldId id="268" r:id="rId26"/>
    <p:sldId id="26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지우" initials="박" lastIdx="1" clrIdx="0">
    <p:extLst>
      <p:ext uri="{19B8F6BF-5375-455C-9EA6-DF929625EA0E}">
        <p15:presenceInfo xmlns:p15="http://schemas.microsoft.com/office/powerpoint/2012/main" userId="S::d076183@aivle.kt.co.kr::27a35eec-7a9d-4716-add5-c368700d9e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26T15:04:54.51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2745A-55E1-464A-AB06-79627465CF6C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69511-E28C-48E6-9609-36FADBD64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1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73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&lt;</a:t>
            </a:r>
            <a:r>
              <a:rPr lang="ko-KR" altLang="en-US"/>
              <a:t>메인 화면</a:t>
            </a:r>
            <a:r>
              <a:rPr lang="en-US" altLang="ko-KR"/>
              <a:t>&gt;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메인화면은 </a:t>
            </a:r>
            <a:r>
              <a:rPr lang="en-US" altLang="ko-KR"/>
              <a:t>FAQ(</a:t>
            </a:r>
            <a:r>
              <a:rPr lang="ko-KR" altLang="en-US"/>
              <a:t>자주 묻는 질문</a:t>
            </a:r>
            <a:r>
              <a:rPr lang="en-US" altLang="ko-KR"/>
              <a:t>)</a:t>
            </a:r>
            <a:r>
              <a:rPr lang="ko-KR" altLang="en-US"/>
              <a:t>을 보여준다</a:t>
            </a:r>
            <a:r>
              <a:rPr lang="en-US" altLang="ko-KR"/>
              <a:t>.</a:t>
            </a:r>
            <a:r>
              <a:rPr lang="ko-KR" altLang="en-US"/>
              <a:t>  문의내역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1:1</a:t>
            </a:r>
            <a:r>
              <a:rPr lang="ko-KR" altLang="en-US"/>
              <a:t> 문의 버튼과</a:t>
            </a:r>
            <a:r>
              <a:rPr lang="en-US" altLang="ko-KR"/>
              <a:t>,</a:t>
            </a:r>
            <a:r>
              <a:rPr lang="ko-KR" altLang="en-US"/>
              <a:t> 채팅 상담하기 버튼이 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&lt;</a:t>
            </a:r>
            <a:r>
              <a:rPr lang="ko-KR" altLang="en-US"/>
              <a:t>나의 문의 내역</a:t>
            </a:r>
            <a:r>
              <a:rPr lang="en-US" altLang="ko-KR"/>
              <a:t>&gt;</a:t>
            </a:r>
          </a:p>
          <a:p>
            <a:pPr>
              <a:defRPr/>
            </a:pPr>
            <a:r>
              <a:rPr lang="ko-KR" altLang="en-US"/>
              <a:t>문의 내역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1:1</a:t>
            </a:r>
            <a:r>
              <a:rPr lang="ko-KR" altLang="en-US"/>
              <a:t> 문의 버튼을 누르면 나의 문의 내역 화면이 나타난다</a:t>
            </a:r>
            <a:r>
              <a:rPr lang="en-US" altLang="ko-KR"/>
              <a:t>.</a:t>
            </a:r>
            <a:r>
              <a:rPr lang="ko-KR" altLang="en-US"/>
              <a:t> 여기서 문의의 답변 상태와 문의한 내역을 볼 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미완 </a:t>
            </a:r>
            <a:r>
              <a:rPr lang="en-US" altLang="ko-KR"/>
              <a:t>:</a:t>
            </a:r>
            <a:r>
              <a:rPr lang="ko-KR" altLang="en-US"/>
              <a:t> 클릭하여 문의 내역 자세히보기</a:t>
            </a:r>
            <a:r>
              <a:rPr lang="en-US" altLang="ko-KR"/>
              <a:t>)</a:t>
            </a:r>
          </a:p>
          <a:p>
            <a:pPr>
              <a:defRPr/>
            </a:pPr>
            <a:r>
              <a:rPr lang="en-US" altLang="ko-KR"/>
              <a:t>1:1</a:t>
            </a:r>
            <a:r>
              <a:rPr lang="ko-KR" altLang="en-US"/>
              <a:t> 문의 버튼을 누르면 </a:t>
            </a:r>
            <a:r>
              <a:rPr lang="en-US" altLang="ko-KR"/>
              <a:t>1:1</a:t>
            </a:r>
            <a:r>
              <a:rPr lang="ko-KR" altLang="en-US"/>
              <a:t> 문의 작성 화면으로 바뀐다</a:t>
            </a:r>
            <a:r>
              <a:rPr lang="en-US" altLang="ko-KR"/>
              <a:t>.</a:t>
            </a:r>
            <a:r>
              <a:rPr lang="ko-KR" altLang="en-US"/>
              <a:t> 문의 제목</a:t>
            </a:r>
            <a:r>
              <a:rPr lang="en-US" altLang="ko-KR"/>
              <a:t>,</a:t>
            </a:r>
            <a:r>
              <a:rPr lang="ko-KR" altLang="en-US"/>
              <a:t> 문의 유형</a:t>
            </a:r>
            <a:r>
              <a:rPr lang="en-US" altLang="ko-KR"/>
              <a:t>,</a:t>
            </a:r>
            <a:r>
              <a:rPr lang="ko-KR" altLang="en-US"/>
              <a:t> 답변 알림을 받을 이메일과 문의 내용을 적을 수 있으며 문의하기를 누르면 </a:t>
            </a:r>
            <a:r>
              <a:rPr lang="en-US" altLang="ko-KR"/>
              <a:t>‘</a:t>
            </a:r>
            <a:r>
              <a:rPr lang="ko-KR" altLang="en-US"/>
              <a:t>나의 문의 내역</a:t>
            </a:r>
            <a:r>
              <a:rPr lang="en-US" altLang="ko-KR"/>
              <a:t>’</a:t>
            </a:r>
            <a:r>
              <a:rPr lang="ko-KR" altLang="en-US"/>
              <a:t> 화면으로 돌아가고 문의가 남겨진다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문의 유형은 드롭박스 형식으로 선택할 수 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&lt;</a:t>
            </a:r>
            <a:r>
              <a:rPr lang="ko-KR" altLang="en-US"/>
              <a:t>챗봇</a:t>
            </a:r>
            <a:r>
              <a:rPr lang="en-US" altLang="ko-KR"/>
              <a:t>&gt;</a:t>
            </a:r>
          </a:p>
          <a:p>
            <a:pPr>
              <a:defRPr/>
            </a:pPr>
            <a:r>
              <a:rPr lang="ko-KR" altLang="en-US"/>
              <a:t>채팅 상담하기를 누르면 챗봇 화면으로 넘어간다</a:t>
            </a:r>
            <a:r>
              <a:rPr lang="en-US" altLang="ko-KR"/>
              <a:t>.</a:t>
            </a:r>
            <a:r>
              <a:rPr lang="ko-KR" altLang="en-US"/>
              <a:t> 여기서 챗봇을 이용하여 채팅으로 상담이 가능하다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기능 미구현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뒤로가기 버튼으로 창을 닫을 수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7052C-84D2-429C-8651-81BE25A09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857105-B361-49DD-A75F-F0AE7DDB7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AD2DF-E225-4D8C-9D36-8CF4AE0BA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E7D91D-15AA-48BF-87CD-5A20EA3D9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A0AE98-DAC1-4AF9-A4CB-DAE8B367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5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FE2AC-E326-45D6-A2AB-CC81C129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0A8E67-7377-467A-9A19-3215FE488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87E21-3CCA-49F7-9617-00E5E4F7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972CD-DE3A-4513-8F77-68257332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971E6-9DA4-48EF-9B94-00D3FE86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4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C2CC64-8B41-4C31-B7D2-B1B6F8F86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C98EED-CDD7-4359-8FB5-46C521E5A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854F1-6AFA-4129-84FD-B668646E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53828-C4C3-43CB-94D5-1E046E6C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AAE24-1094-4772-882A-9B722CA8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48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20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05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3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26AB4-2F6A-4EA0-8B30-69A25BF0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6F8F2-40F6-45E3-BDC2-128F4803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CB6D9-CC47-4B2C-9C63-0370A475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2C977F-EC13-41DB-8F9C-F21DC150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F52AA-B152-4863-A4FB-6C9C327D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64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61D24-243A-44A3-A3D7-82C1AA0E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88268E-6E41-43BB-836C-D8F9AE6F1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BCBE2-8212-4E0B-911C-E43E34C2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8C801-D3CD-41FE-B4EA-F66C0DB5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6F139-3B2D-4C05-9AE6-447BE1E3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6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A451B-6851-45FD-9DD8-6B9DC07E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D9C34-4CA0-436C-A2A2-17EC441C7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CF0749-02FC-4BC9-A49F-C3AA5FCF3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85F795-C218-49C1-ABFB-A79D3656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59F9F-140E-4D22-BC3A-CEF6C5A7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E3ABD-DD5A-4077-B194-FF83B741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04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CA96D-2B69-462D-A2AD-83B7B8F7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7C4014-B7E1-4FA8-AE21-8C1CDFD54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C9C3FE-D688-4FC3-882E-EF219362C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409690-C18D-4AE4-9371-9A1CDD3A6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E072FA-2522-4535-B23E-2E6DB62B5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7C1E35-4A32-411A-A773-8552A5F9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739334-AEA0-4CA3-8167-4A650271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D70CEF-C22A-48EC-9E2F-2CD8E440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30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0E0DD-41E8-4467-BEAF-B8F07189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FB13BE-D464-430C-88EA-C4642A78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DC555E-0BBD-4D93-93D0-C65C15E5A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9DA000-86E6-4C38-B072-2A035D3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2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1AC5C9-A3B9-4312-951B-3139B610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D9DBE7-FE11-42B0-BA4E-32E0B284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23C9C0-5657-4F38-88FC-12A82DDBE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82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1743-00D7-4AF4-B88E-3AFE2C6F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7C5A0-8A8A-4B84-A890-50002072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C36186-B9D7-4D76-BF89-E26321C20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D27920-8351-441D-BADA-763BADBF9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83568E-F3BF-41F4-B0D6-E163362B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094020-59A9-4B4C-99D6-9E398585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9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A9879-124C-4BF6-BD13-E43A45F6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56B588-09EC-40A1-AC57-955834DE8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9A06E-9332-4035-B85C-EBB0BA3E7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BB709E-8A9E-4AE7-A1C4-6F8EE6D0A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58C559-372B-4518-894B-5BC62638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B7DBA-6E0A-4844-ACE6-2E5FC116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52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923ED8-9880-4B52-B93C-3DFAE4A0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A6904-A6E0-4D4C-AF1C-A31951D6A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6EF97-8F54-4610-8EA5-3050A5C6C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5C353-6A03-4E5C-8A48-24CDA9E4A9CF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C7FAF-815B-4816-970F-7F070F115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B0B7-C6BA-44D0-BF48-AD2EDC11C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B3CAB-186E-4072-B805-DD2C6F989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6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igma.com/proto/tykLOAacckBOeEYO2ha8Q8/KT-AIVLE-SCHOOL-3%EC%B0%A8-%EB%AF%B8%ED%94%84-DX-11%EB%B0%98-29%EC%A1%B0?node-id=0-1&amp;t=OBNfVJ8L6CaCBDoA-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690093"/>
            <a:ext cx="6297018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708" dirty="0">
                <a:latin typeface="+mj-ea"/>
                <a:ea typeface="+mj-ea"/>
                <a:cs typeface="Bricolage Grotesque Semi Bold" pitchFamily="34" charset="-120"/>
              </a:rPr>
              <a:t>3</a:t>
            </a:r>
            <a:r>
              <a:rPr lang="ko-KR" altLang="en-US" sz="3708" dirty="0">
                <a:latin typeface="+mj-ea"/>
                <a:ea typeface="+mj-ea"/>
                <a:cs typeface="Bricolage Grotesque Semi Bold" pitchFamily="34" charset="-120"/>
              </a:rPr>
              <a:t>차 미니 프로젝트</a:t>
            </a:r>
            <a:endParaRPr lang="en-US" altLang="ko-KR" sz="3708" dirty="0">
              <a:latin typeface="+mj-ea"/>
              <a:ea typeface="+mj-ea"/>
              <a:cs typeface="Bricolage Grotesque Semi Bold" pitchFamily="34" charset="-120"/>
            </a:endParaRPr>
          </a:p>
          <a:p>
            <a:pPr algn="ctr">
              <a:lnSpc>
                <a:spcPts val="4625"/>
              </a:lnSpc>
            </a:pPr>
            <a:r>
              <a:rPr lang="ko-KR" altLang="en-US" sz="2000" dirty="0"/>
              <a:t>신규 온라인 쇼핑몰 설계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5233492" y="3745507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233491" y="3946337"/>
            <a:ext cx="6297018" cy="989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b="1" dirty="0" err="1">
                <a:solidFill>
                  <a:srgbClr val="2C2926"/>
                </a:solidFill>
                <a:latin typeface="+mn-ea"/>
                <a:cs typeface="Inter" pitchFamily="34" charset="-120"/>
              </a:rPr>
              <a:t>미니프로젝트</a:t>
            </a:r>
            <a:r>
              <a:rPr lang="en-US" sz="1458" b="1" dirty="0">
                <a:solidFill>
                  <a:srgbClr val="2C2926"/>
                </a:solidFill>
                <a:latin typeface="+mn-ea"/>
                <a:cs typeface="Inter" pitchFamily="34" charset="-120"/>
              </a:rPr>
              <a:t> DX 11반 29조 </a:t>
            </a:r>
          </a:p>
          <a:p>
            <a:pPr algn="ctr">
              <a:lnSpc>
                <a:spcPts val="2375"/>
              </a:lnSpc>
            </a:pPr>
            <a:r>
              <a:rPr lang="ko-KR" altLang="en-US" sz="1458" b="1" dirty="0" err="1">
                <a:solidFill>
                  <a:srgbClr val="2C2926"/>
                </a:solidFill>
                <a:latin typeface="+mn-ea"/>
                <a:cs typeface="Inter" pitchFamily="34" charset="-120"/>
              </a:rPr>
              <a:t>구자윤</a:t>
            </a:r>
            <a:r>
              <a:rPr lang="ko-KR" altLang="en-US" sz="1458" b="1" dirty="0">
                <a:solidFill>
                  <a:srgbClr val="2C2926"/>
                </a:solidFill>
                <a:latin typeface="+mn-ea"/>
                <a:cs typeface="Inter" pitchFamily="34" charset="-120"/>
              </a:rPr>
              <a:t> 박지우 김태훈 </a:t>
            </a:r>
            <a:r>
              <a:rPr lang="ko-KR" altLang="en-US" sz="1458" b="1" dirty="0" err="1">
                <a:solidFill>
                  <a:srgbClr val="2C2926"/>
                </a:solidFill>
                <a:latin typeface="+mn-ea"/>
                <a:cs typeface="Inter" pitchFamily="34" charset="-120"/>
              </a:rPr>
              <a:t>김예린</a:t>
            </a:r>
            <a:r>
              <a:rPr lang="ko-KR" altLang="en-US" sz="1458" b="1" dirty="0">
                <a:solidFill>
                  <a:srgbClr val="2C2926"/>
                </a:solidFill>
                <a:latin typeface="+mn-ea"/>
                <a:cs typeface="Inter" pitchFamily="34" charset="-120"/>
              </a:rPr>
              <a:t> 하광석 </a:t>
            </a:r>
            <a:r>
              <a:rPr lang="ko-KR" altLang="en-US" sz="1458" b="1" dirty="0" err="1">
                <a:solidFill>
                  <a:srgbClr val="2C2926"/>
                </a:solidFill>
                <a:latin typeface="+mn-ea"/>
                <a:cs typeface="Inter" pitchFamily="34" charset="-120"/>
              </a:rPr>
              <a:t>최동혁</a:t>
            </a:r>
            <a:r>
              <a:rPr lang="ko-KR" altLang="en-US" sz="1458" b="1" dirty="0">
                <a:solidFill>
                  <a:srgbClr val="2C2926"/>
                </a:solidFill>
                <a:latin typeface="+mn-ea"/>
                <a:cs typeface="Inter" pitchFamily="34" charset="-120"/>
              </a:rPr>
              <a:t> 박유진</a:t>
            </a:r>
            <a:endParaRPr lang="en-US" sz="1458" b="1" dirty="0">
              <a:solidFill>
                <a:srgbClr val="2C2926"/>
              </a:solidFill>
              <a:latin typeface="+mn-ea"/>
              <a:cs typeface="Inter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C940F43E-3177-47C9-BA54-54D9E87B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7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73F170A-4914-4809-92DE-CE386E723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464" y="5490576"/>
            <a:ext cx="9949545" cy="116081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, </a:t>
            </a:r>
            <a:r>
              <a:rPr lang="ko-KR" altLang="en-US" dirty="0"/>
              <a:t>프로토타입 구성 모두 </a:t>
            </a:r>
            <a:r>
              <a:rPr lang="en-US" altLang="ko-KR" dirty="0"/>
              <a:t>WEB</a:t>
            </a:r>
            <a:r>
              <a:rPr lang="ko-KR" altLang="en-US" dirty="0"/>
              <a:t> 기반으로 구성하였으나</a:t>
            </a:r>
            <a:endParaRPr lang="en-US" altLang="ko-KR" dirty="0"/>
          </a:p>
          <a:p>
            <a:r>
              <a:rPr lang="ko-KR" altLang="en-US" dirty="0"/>
              <a:t>반응형 웹</a:t>
            </a:r>
            <a:r>
              <a:rPr lang="en-US" altLang="ko-KR" dirty="0"/>
              <a:t> (Responsive Web) </a:t>
            </a:r>
            <a:r>
              <a:rPr lang="ko-KR" altLang="en-US" dirty="0"/>
              <a:t>또는 하이브리드 앱 </a:t>
            </a:r>
            <a:r>
              <a:rPr lang="en-US" altLang="ko-KR" dirty="0"/>
              <a:t>(Hybrid App)</a:t>
            </a:r>
            <a:r>
              <a:rPr lang="ko-KR" altLang="en-US" dirty="0"/>
              <a:t>을 통해</a:t>
            </a:r>
            <a:endParaRPr lang="en-US" altLang="ko-KR" dirty="0"/>
          </a:p>
          <a:p>
            <a:r>
              <a:rPr lang="ko-KR" altLang="en-US" dirty="0"/>
              <a:t>모바일 환경에 맞춰 </a:t>
            </a:r>
            <a:r>
              <a:rPr lang="en-US" altLang="ko-KR" dirty="0"/>
              <a:t>UI </a:t>
            </a:r>
            <a:r>
              <a:rPr lang="ko-KR" altLang="en-US" dirty="0"/>
              <a:t>자동 변환</a:t>
            </a:r>
            <a:r>
              <a:rPr lang="en-US" altLang="ko-KR" dirty="0"/>
              <a:t>/</a:t>
            </a:r>
            <a:r>
              <a:rPr lang="ko-KR" altLang="en-US" dirty="0"/>
              <a:t>최적화 가능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94C3C-D694-4B74-B8CE-6649C2DA6A6A}"/>
              </a:ext>
            </a:extLst>
          </p:cNvPr>
          <p:cNvSpPr txBox="1"/>
          <p:nvPr/>
        </p:nvSpPr>
        <p:spPr>
          <a:xfrm>
            <a:off x="1571503" y="3811947"/>
            <a:ext cx="3192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반응형 웹 </a:t>
            </a:r>
            <a:r>
              <a:rPr lang="en-US" altLang="ko-KR" b="1" dirty="0"/>
              <a:t>(Responsive Web)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DCB150-2A0F-463C-98C1-AF7C317C7CC4}"/>
              </a:ext>
            </a:extLst>
          </p:cNvPr>
          <p:cNvSpPr txBox="1"/>
          <p:nvPr/>
        </p:nvSpPr>
        <p:spPr>
          <a:xfrm>
            <a:off x="7119183" y="3748733"/>
            <a:ext cx="3121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하이브리드 앱 </a:t>
            </a:r>
            <a:r>
              <a:rPr lang="en-US" altLang="ko-KR" b="1" dirty="0"/>
              <a:t>(Hybrid App)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716CF-8D61-4F43-9F42-AD9B2274719F}"/>
              </a:ext>
            </a:extLst>
          </p:cNvPr>
          <p:cNvSpPr txBox="1"/>
          <p:nvPr/>
        </p:nvSpPr>
        <p:spPr>
          <a:xfrm>
            <a:off x="6096000" y="4267792"/>
            <a:ext cx="5617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1D35"/>
                </a:solidFill>
                <a:latin typeface="Arial" panose="020B0604020202020204" pitchFamily="34" charset="0"/>
              </a:rPr>
              <a:t>WEB</a:t>
            </a:r>
            <a:r>
              <a:rPr lang="ko-KR" altLang="en-US" dirty="0">
                <a:solidFill>
                  <a:srgbClr val="001D35"/>
                </a:solidFill>
                <a:latin typeface="Arial" panose="020B0604020202020204" pitchFamily="34" charset="0"/>
              </a:rPr>
              <a:t> 환경에서 개발되지만</a:t>
            </a:r>
            <a:r>
              <a:rPr lang="ko-KR" altLang="en-US" dirty="0"/>
              <a:t> 웹을 감싼 모바일 앱으로 변환</a:t>
            </a:r>
            <a:br>
              <a:rPr lang="en-US" altLang="ko-KR" dirty="0"/>
            </a:br>
            <a:r>
              <a:rPr lang="ko-KR" altLang="en-US" dirty="0"/>
              <a:t>💡 </a:t>
            </a:r>
            <a:r>
              <a:rPr lang="en-US" altLang="ko-KR" dirty="0"/>
              <a:t>Capacitor, Ionic, Flutter </a:t>
            </a:r>
            <a:r>
              <a:rPr lang="ko-KR" altLang="en-US" dirty="0"/>
              <a:t>사용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5DFEA-AA56-42EA-A293-161BF6B328C6}"/>
              </a:ext>
            </a:extLst>
          </p:cNvPr>
          <p:cNvSpPr txBox="1"/>
          <p:nvPr/>
        </p:nvSpPr>
        <p:spPr>
          <a:xfrm>
            <a:off x="872098" y="4495504"/>
            <a:ext cx="45917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브라우저 화면 크기에 따라 자동 </a:t>
            </a:r>
            <a:r>
              <a:rPr lang="en-US" altLang="ko-KR" dirty="0"/>
              <a:t>UI </a:t>
            </a:r>
            <a:r>
              <a:rPr lang="ko-KR" altLang="en-US" dirty="0"/>
              <a:t>재배치</a:t>
            </a:r>
            <a:br>
              <a:rPr lang="ko-KR" altLang="en-US" dirty="0"/>
            </a:br>
            <a:r>
              <a:rPr lang="ko-KR" altLang="en-US" dirty="0"/>
              <a:t>💡 </a:t>
            </a:r>
            <a:r>
              <a:rPr lang="en-US" altLang="ko-KR" dirty="0"/>
              <a:t>Tailwind, Bootstrap </a:t>
            </a:r>
            <a:r>
              <a:rPr lang="ko-KR" altLang="en-US" dirty="0"/>
              <a:t>등 활용</a:t>
            </a:r>
          </a:p>
        </p:txBody>
      </p:sp>
      <p:pic>
        <p:nvPicPr>
          <p:cNvPr id="1026" name="Picture 2" descr="하이브리드 앱 (Hybrid App) | 디자인베이스">
            <a:extLst>
              <a:ext uri="{FF2B5EF4-FFF2-40B4-BE49-F238E27FC236}">
                <a16:creationId xmlns:a16="http://schemas.microsoft.com/office/drawing/2014/main" id="{0AEBB27D-A6A9-4B9E-A3B3-C81E6D0E7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23" y="1604957"/>
            <a:ext cx="3300021" cy="185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5C05D1-376C-4EBA-84A2-89828D9A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61" y="1580660"/>
            <a:ext cx="2801663" cy="2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08BA38AC-8BC7-420E-BE84-30ABD3928258}"/>
              </a:ext>
            </a:extLst>
          </p:cNvPr>
          <p:cNvSpPr/>
          <p:nvPr/>
        </p:nvSpPr>
        <p:spPr>
          <a:xfrm>
            <a:off x="247650" y="41265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000" b="1" dirty="0"/>
              <a:t>프로토타입 구성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75996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C51BA3-1684-4934-B655-2145DE942953}"/>
              </a:ext>
            </a:extLst>
          </p:cNvPr>
          <p:cNvSpPr txBox="1"/>
          <p:nvPr/>
        </p:nvSpPr>
        <p:spPr>
          <a:xfrm>
            <a:off x="390258" y="1975758"/>
            <a:ext cx="116557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FIGMA </a:t>
            </a:r>
            <a:r>
              <a:rPr lang="ko-KR" altLang="en-US" sz="1200" dirty="0"/>
              <a:t>링크 </a:t>
            </a:r>
            <a:r>
              <a:rPr lang="en-US" altLang="ko-KR" sz="1200" dirty="0"/>
              <a:t>: </a:t>
            </a:r>
          </a:p>
          <a:p>
            <a:endParaRPr lang="en-US" altLang="ko-KR" sz="1200" dirty="0"/>
          </a:p>
          <a:p>
            <a:r>
              <a:rPr lang="en-US" altLang="ko-KR" sz="1000" dirty="0">
                <a:hlinkClick r:id="rId2"/>
              </a:rPr>
              <a:t>https://www.figma.com/proto/tykLOAacckBOeEYO2ha8Q8/KT-AIVLE-SCHOOL-3%EC%B0%A8-%EB%AF%B8%ED%94%84-DX-11%EB%B0%98-29%EC%A1%B0?node-id=0-1&amp;t=OBNfVJ8L6CaCBDoA-1</a:t>
            </a:r>
            <a:endParaRPr lang="ko-KR" altLang="en-US" sz="10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55C0266B-C65A-4423-B58B-652A6544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9700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EB421A2A-812D-49C8-B147-A300CC84519F}"/>
              </a:ext>
            </a:extLst>
          </p:cNvPr>
          <p:cNvSpPr/>
          <p:nvPr/>
        </p:nvSpPr>
        <p:spPr>
          <a:xfrm>
            <a:off x="0" y="80635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endParaRPr lang="en-US" altLang="ko-KR" sz="3000" b="1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E2F6473A-12F1-4B25-8D8F-8C168F552F2A}"/>
              </a:ext>
            </a:extLst>
          </p:cNvPr>
          <p:cNvSpPr/>
          <p:nvPr/>
        </p:nvSpPr>
        <p:spPr>
          <a:xfrm>
            <a:off x="247650" y="41265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000" b="1" dirty="0"/>
              <a:t>프로토타입 구성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318263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5595" y="0"/>
            <a:ext cx="3653631" cy="61643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10800000">
            <a:off x="3646608" y="3377045"/>
            <a:ext cx="22282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3646607" y="3542433"/>
            <a:ext cx="222829" cy="0"/>
          </a:xfrm>
          <a:prstGeom prst="straightConnector1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8" name="TextBox 7"/>
          <p:cNvSpPr txBox="1"/>
          <p:nvPr/>
        </p:nvSpPr>
        <p:spPr>
          <a:xfrm>
            <a:off x="1183821" y="6395357"/>
            <a:ext cx="241119" cy="365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6505" y="6371596"/>
            <a:ext cx="2952075" cy="36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&lt;</a:t>
            </a:r>
            <a:r>
              <a:rPr lang="ko-KR" altLang="en-US" b="1"/>
              <a:t> 고객센터 메인 화면</a:t>
            </a:r>
            <a:r>
              <a:rPr lang="en-US" altLang="ko-KR" b="1"/>
              <a:t>&gt;</a:t>
            </a:r>
            <a:r>
              <a:rPr lang="ko-KR" altLang="en-US" b="1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6829" y="221911"/>
            <a:ext cx="7752813" cy="366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08603" y="122881"/>
            <a:ext cx="3990877" cy="2817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08603" y="3221797"/>
            <a:ext cx="4322510" cy="29425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13585" y="4451950"/>
            <a:ext cx="1371791" cy="18385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08603" y="2757648"/>
            <a:ext cx="4318927" cy="364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&lt;</a:t>
            </a:r>
            <a:r>
              <a:rPr lang="ko-KR" altLang="en-US" b="1"/>
              <a:t> 나의 문의 내역</a:t>
            </a:r>
            <a:r>
              <a:rPr lang="en-US" altLang="ko-KR" b="1"/>
              <a:t>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0235" y="6369058"/>
            <a:ext cx="3549245" cy="36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&lt;</a:t>
            </a:r>
            <a:r>
              <a:rPr lang="ko-KR" altLang="en-US" b="1"/>
              <a:t> </a:t>
            </a:r>
            <a:r>
              <a:rPr lang="en-US" altLang="ko-KR" b="1"/>
              <a:t>1:1</a:t>
            </a:r>
            <a:r>
              <a:rPr lang="ko-KR" altLang="en-US" b="1"/>
              <a:t> 문의 작성</a:t>
            </a:r>
            <a:r>
              <a:rPr lang="en-US" altLang="ko-KR" b="1"/>
              <a:t>&gt;</a:t>
            </a:r>
            <a:r>
              <a:rPr lang="ko-KR" altLang="en-US" b="1"/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985376" y="122881"/>
            <a:ext cx="3153179" cy="61515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85376" y="6369058"/>
            <a:ext cx="3549245" cy="363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&lt;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챗봇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&gt;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7D2742-4F1E-49F0-98BB-5D3A8E91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0" y="8286"/>
            <a:ext cx="2648199" cy="6659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51BA3-1684-4934-B655-2145DE942953}"/>
              </a:ext>
            </a:extLst>
          </p:cNvPr>
          <p:cNvSpPr txBox="1"/>
          <p:nvPr/>
        </p:nvSpPr>
        <p:spPr>
          <a:xfrm>
            <a:off x="4104545" y="6012872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로그인 화면</a:t>
            </a:r>
            <a:endParaRPr lang="en-US" altLang="ko-KR" sz="1200" b="1" dirty="0"/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비회원 로그인 포함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821428-8402-4DC7-9673-72FA93E27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13" y="513885"/>
            <a:ext cx="3587476" cy="5396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F02BF1-60E5-4951-8745-B2B5D04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082" y="400656"/>
            <a:ext cx="2201052" cy="551015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1EFB114-763B-4682-9604-4FD4537D23F5}"/>
              </a:ext>
            </a:extLst>
          </p:cNvPr>
          <p:cNvSpPr/>
          <p:nvPr/>
        </p:nvSpPr>
        <p:spPr>
          <a:xfrm>
            <a:off x="2327565" y="8286"/>
            <a:ext cx="223786" cy="247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51D1C0-A496-462D-82FB-1A6B9E0B0013}"/>
              </a:ext>
            </a:extLst>
          </p:cNvPr>
          <p:cNvSpPr/>
          <p:nvPr/>
        </p:nvSpPr>
        <p:spPr>
          <a:xfrm>
            <a:off x="11300026" y="305655"/>
            <a:ext cx="613399" cy="2474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0473BD-B836-4C1A-AA20-87576CEC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930" y="800678"/>
            <a:ext cx="2486988" cy="3930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B10D47-E0E3-497F-A4FC-486EFE742702}"/>
              </a:ext>
            </a:extLst>
          </p:cNvPr>
          <p:cNvSpPr txBox="1"/>
          <p:nvPr/>
        </p:nvSpPr>
        <p:spPr>
          <a:xfrm>
            <a:off x="7052836" y="5358822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외부 </a:t>
            </a:r>
            <a:r>
              <a:rPr lang="en-US" altLang="ko-KR" sz="1200" b="1" dirty="0"/>
              <a:t>API(</a:t>
            </a:r>
            <a:r>
              <a:rPr lang="ko-KR" altLang="en-US" sz="1200" b="1" dirty="0"/>
              <a:t>네이버</a:t>
            </a:r>
            <a:r>
              <a:rPr lang="en-US" altLang="ko-KR" sz="1200" b="1" dirty="0"/>
              <a:t>) </a:t>
            </a:r>
          </a:p>
          <a:p>
            <a:r>
              <a:rPr lang="ko-KR" altLang="en-US" sz="1200" b="1" dirty="0"/>
              <a:t>연동 로그인</a:t>
            </a:r>
          </a:p>
        </p:txBody>
      </p:sp>
    </p:spTree>
    <p:extLst>
      <p:ext uri="{BB962C8B-B14F-4D97-AF65-F5344CB8AC3E}">
        <p14:creationId xmlns:p14="http://schemas.microsoft.com/office/powerpoint/2010/main" val="417498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A66148-3E65-4294-9074-5747A231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35" y="805461"/>
            <a:ext cx="2553282" cy="3215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FF4D0B-F937-4A0F-AC8A-13B1448A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5767"/>
            <a:ext cx="2486988" cy="3930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B8323-2327-491B-8480-D7BB11AC105F}"/>
              </a:ext>
            </a:extLst>
          </p:cNvPr>
          <p:cNvSpPr txBox="1"/>
          <p:nvPr/>
        </p:nvSpPr>
        <p:spPr>
          <a:xfrm>
            <a:off x="2777934" y="4516500"/>
            <a:ext cx="517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비회원 로그인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메인페이지</a:t>
            </a:r>
            <a:r>
              <a:rPr lang="en-US" altLang="ko-KR" dirty="0"/>
              <a:t>(</a:t>
            </a:r>
            <a:r>
              <a:rPr lang="ko-KR" altLang="en-US" dirty="0"/>
              <a:t>로그인 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네이버 아이디 로그인</a:t>
            </a:r>
            <a:r>
              <a:rPr lang="en-US" altLang="ko-KR" dirty="0"/>
              <a:t>-&gt;</a:t>
            </a:r>
            <a:r>
              <a:rPr lang="ko-KR" altLang="en-US" dirty="0"/>
              <a:t>외부 연동 로그인 기능</a:t>
            </a:r>
          </a:p>
        </p:txBody>
      </p:sp>
    </p:spTree>
    <p:extLst>
      <p:ext uri="{BB962C8B-B14F-4D97-AF65-F5344CB8AC3E}">
        <p14:creationId xmlns:p14="http://schemas.microsoft.com/office/powerpoint/2010/main" val="5670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A1E5571-7759-40A9-B694-E69F316F3ACE}"/>
              </a:ext>
            </a:extLst>
          </p:cNvPr>
          <p:cNvSpPr txBox="1"/>
          <p:nvPr/>
        </p:nvSpPr>
        <p:spPr>
          <a:xfrm>
            <a:off x="2771509" y="5747658"/>
            <a:ext cx="4003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메인화면</a:t>
            </a:r>
            <a:r>
              <a:rPr lang="ko-KR" altLang="en-US" sz="1200" dirty="0"/>
              <a:t> 구성</a:t>
            </a:r>
            <a:r>
              <a:rPr lang="en-US" altLang="ko-KR" sz="1200" dirty="0"/>
              <a:t> and </a:t>
            </a:r>
          </a:p>
          <a:p>
            <a:r>
              <a:rPr lang="ko-KR" altLang="en-US" sz="1200" dirty="0"/>
              <a:t>네비게이션 바 아래의 장바구니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소셜아이콘</a:t>
            </a:r>
            <a:r>
              <a:rPr lang="ko-KR" altLang="en-US" sz="1200" dirty="0"/>
              <a:t> 스티커들은</a:t>
            </a:r>
            <a:endParaRPr lang="en-US" altLang="ko-KR" sz="1200" dirty="0"/>
          </a:p>
          <a:p>
            <a:r>
              <a:rPr lang="ko-KR" altLang="en-US" sz="1200" dirty="0"/>
              <a:t> 스크롤 시 따라서 이동하도록 설정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C18123-8983-46A2-86E3-03B8483B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042" y="240686"/>
            <a:ext cx="3655903" cy="255913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AD81EA1-47D6-4F46-B13D-6C3341AB84FD}"/>
              </a:ext>
            </a:extLst>
          </p:cNvPr>
          <p:cNvSpPr/>
          <p:nvPr/>
        </p:nvSpPr>
        <p:spPr>
          <a:xfrm>
            <a:off x="5556872" y="2468090"/>
            <a:ext cx="344247" cy="302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FDA82-2B11-4F2C-A790-B66569D49D22}"/>
              </a:ext>
            </a:extLst>
          </p:cNvPr>
          <p:cNvSpPr txBox="1"/>
          <p:nvPr/>
        </p:nvSpPr>
        <p:spPr>
          <a:xfrm>
            <a:off x="4787871" y="275820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메인표지</a:t>
            </a:r>
            <a:r>
              <a:rPr lang="ko-KR" altLang="en-US" dirty="0"/>
              <a:t> 바꾸기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96EF99B-8387-4B63-AE89-3F619D63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046" y="521662"/>
            <a:ext cx="3042708" cy="10760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C477DA-D0F4-422C-9984-9755B98E6F8D}"/>
              </a:ext>
            </a:extLst>
          </p:cNvPr>
          <p:cNvSpPr txBox="1"/>
          <p:nvPr/>
        </p:nvSpPr>
        <p:spPr>
          <a:xfrm>
            <a:off x="8524517" y="1604021"/>
            <a:ext cx="2334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헬스장 </a:t>
            </a:r>
            <a:r>
              <a:rPr lang="ko-KR" altLang="en-US" sz="1200" dirty="0" err="1"/>
              <a:t>제휴혜택관누르면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이동할 페이지 오버레이로 열기</a:t>
            </a:r>
            <a:endParaRPr lang="en-US" altLang="ko-KR" sz="12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1F9916-7C4A-4C8C-88D2-5FF32EEA0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775" y="2315689"/>
            <a:ext cx="3987239" cy="29573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E7C07D-5710-471D-8FEE-1119229D4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0" y="8286"/>
            <a:ext cx="2648199" cy="66597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48E5EA0-26D3-42C1-97E2-DA1AD8A3E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667" y="3730464"/>
            <a:ext cx="2402205" cy="1712181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8E4BA553-2B63-4BF9-BBA1-5FF041338EC0}"/>
              </a:ext>
            </a:extLst>
          </p:cNvPr>
          <p:cNvSpPr/>
          <p:nvPr/>
        </p:nvSpPr>
        <p:spPr>
          <a:xfrm>
            <a:off x="5258009" y="3642966"/>
            <a:ext cx="382770" cy="14634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2BA1CD5-95BA-4EA0-80C3-1B756E7700F8}"/>
              </a:ext>
            </a:extLst>
          </p:cNvPr>
          <p:cNvSpPr/>
          <p:nvPr/>
        </p:nvSpPr>
        <p:spPr>
          <a:xfrm>
            <a:off x="3070758" y="3528171"/>
            <a:ext cx="337460" cy="533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620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D977E5-5089-4555-AB07-43FCB78B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2" y="267031"/>
            <a:ext cx="5149932" cy="97586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6FFF2E4-BEC4-4BEC-84F8-1667E3921026}"/>
              </a:ext>
            </a:extLst>
          </p:cNvPr>
          <p:cNvSpPr/>
          <p:nvPr/>
        </p:nvSpPr>
        <p:spPr>
          <a:xfrm>
            <a:off x="1191493" y="354620"/>
            <a:ext cx="259141" cy="249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603B28-7620-4813-87E3-420B108B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4" y="2203776"/>
            <a:ext cx="2834244" cy="380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CD3BF8-7B7C-4E87-BA63-B92E5008C68E}"/>
              </a:ext>
            </a:extLst>
          </p:cNvPr>
          <p:cNvSpPr txBox="1"/>
          <p:nvPr/>
        </p:nvSpPr>
        <p:spPr>
          <a:xfrm>
            <a:off x="1411197" y="1348703"/>
            <a:ext cx="2334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카테고리 활성화 </a:t>
            </a:r>
            <a:r>
              <a:rPr lang="en-US" altLang="ko-KR" sz="1200" dirty="0"/>
              <a:t>-&gt; </a:t>
            </a:r>
            <a:r>
              <a:rPr lang="ko-KR" altLang="en-US" sz="1200" dirty="0"/>
              <a:t>전체</a:t>
            </a:r>
            <a:endParaRPr lang="en-US" altLang="ko-KR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B67F8AC-82D8-485F-AD72-1DDB908B482E}"/>
              </a:ext>
            </a:extLst>
          </p:cNvPr>
          <p:cNvSpPr/>
          <p:nvPr/>
        </p:nvSpPr>
        <p:spPr>
          <a:xfrm>
            <a:off x="932352" y="573075"/>
            <a:ext cx="259141" cy="249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8AA64-9193-40C0-BB3C-68A92A750E47}"/>
              </a:ext>
            </a:extLst>
          </p:cNvPr>
          <p:cNvSpPr txBox="1"/>
          <p:nvPr/>
        </p:nvSpPr>
        <p:spPr>
          <a:xfrm>
            <a:off x="775855" y="6226382"/>
            <a:ext cx="283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상품조회페이지 </a:t>
            </a:r>
            <a:r>
              <a:rPr lang="en-US" altLang="ko-KR" sz="1200" dirty="0"/>
              <a:t>-&gt; </a:t>
            </a:r>
            <a:r>
              <a:rPr lang="ko-KR" altLang="en-US" sz="1200" dirty="0"/>
              <a:t>첫번째 상품 클릭</a:t>
            </a:r>
            <a:endParaRPr lang="en-US" altLang="ko-KR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C694979-F7A8-47F5-8F84-B667637F6414}"/>
              </a:ext>
            </a:extLst>
          </p:cNvPr>
          <p:cNvSpPr/>
          <p:nvPr/>
        </p:nvSpPr>
        <p:spPr>
          <a:xfrm>
            <a:off x="1080658" y="3070942"/>
            <a:ext cx="1126175" cy="13574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E3D6D5-B395-4D00-AB39-E60BF9A0A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543" y="479310"/>
            <a:ext cx="4132778" cy="3028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DD742C-5763-4C75-B5B2-37953008DF1D}"/>
              </a:ext>
            </a:extLst>
          </p:cNvPr>
          <p:cNvSpPr txBox="1"/>
          <p:nvPr/>
        </p:nvSpPr>
        <p:spPr>
          <a:xfrm>
            <a:off x="6373091" y="3569606"/>
            <a:ext cx="3596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구매페이지이동</a:t>
            </a:r>
            <a:r>
              <a:rPr lang="en-US" altLang="ko-KR" sz="1200" dirty="0"/>
              <a:t> and </a:t>
            </a:r>
            <a:r>
              <a:rPr lang="ko-KR" altLang="en-US" sz="1200" dirty="0"/>
              <a:t>추가상품 오버레이로 열기</a:t>
            </a:r>
            <a:r>
              <a:rPr lang="en-US" altLang="ko-KR" sz="1200" dirty="0"/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0A8E4A8-49E3-4B3A-A813-0F1EE0362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553" y="1095436"/>
            <a:ext cx="1450392" cy="23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50CDF6-0DEC-422A-BF0C-D22B11708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" y="534527"/>
            <a:ext cx="3815788" cy="2273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DA1A19-0245-4F5A-AA13-6A27207D6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56" y="534527"/>
            <a:ext cx="3963464" cy="23511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4FBAB5-D95B-4B9C-A0BB-F67AFBC7B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58" y="534527"/>
            <a:ext cx="3962365" cy="23511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3137FD-94E5-450D-A59F-3AB89D50F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" y="3058863"/>
            <a:ext cx="3815788" cy="22692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627D03-A3CB-4155-9C7E-CFE801C03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80" y="3058863"/>
            <a:ext cx="3966816" cy="22692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148565-6C3A-43F6-82B0-306B345CC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40" y="3058862"/>
            <a:ext cx="3987482" cy="2005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EEB40-65E9-43A7-9DAC-67AAD9774DC1}"/>
              </a:ext>
            </a:extLst>
          </p:cNvPr>
          <p:cNvSpPr txBox="1"/>
          <p:nvPr/>
        </p:nvSpPr>
        <p:spPr>
          <a:xfrm>
            <a:off x="5248893" y="78617"/>
            <a:ext cx="135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주문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F035D3-030F-47A1-A319-E185C377EC4C}"/>
              </a:ext>
            </a:extLst>
          </p:cNvPr>
          <p:cNvSpPr txBox="1"/>
          <p:nvPr/>
        </p:nvSpPr>
        <p:spPr>
          <a:xfrm>
            <a:off x="344384" y="5628904"/>
            <a:ext cx="1130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조회</a:t>
            </a:r>
            <a:r>
              <a:rPr lang="en-US" altLang="ko-KR" dirty="0"/>
              <a:t>-&gt;</a:t>
            </a:r>
            <a:r>
              <a:rPr lang="ko-KR" altLang="en-US" dirty="0"/>
              <a:t>장바구니</a:t>
            </a:r>
            <a:r>
              <a:rPr lang="en-US" altLang="ko-KR" dirty="0"/>
              <a:t>-&gt;</a:t>
            </a:r>
            <a:r>
              <a:rPr lang="ko-KR" altLang="en-US" dirty="0"/>
              <a:t>상품 주문</a:t>
            </a:r>
            <a:r>
              <a:rPr lang="en-US" altLang="ko-KR" dirty="0"/>
              <a:t>-&gt;</a:t>
            </a:r>
            <a:r>
              <a:rPr lang="ko-KR" altLang="en-US" dirty="0"/>
              <a:t>개인정보 입력</a:t>
            </a:r>
          </a:p>
        </p:txBody>
      </p:sp>
    </p:spTree>
    <p:extLst>
      <p:ext uri="{BB962C8B-B14F-4D97-AF65-F5344CB8AC3E}">
        <p14:creationId xmlns:p14="http://schemas.microsoft.com/office/powerpoint/2010/main" val="331866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F0619-168C-46C2-ABB0-AB89A077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" y="100942"/>
            <a:ext cx="4140568" cy="2367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AEFA12-1F72-45B5-90DF-D0DDCC0D1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12" y="151411"/>
            <a:ext cx="3634212" cy="26303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A7C498-661E-463C-B89A-41B776909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71" y="100942"/>
            <a:ext cx="3260928" cy="2731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DF6E7B-2F00-405B-A072-5863FFF3A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" y="2574024"/>
            <a:ext cx="4140568" cy="23165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494EE0-A3D9-47E9-B352-CC696431E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20" y="2762989"/>
            <a:ext cx="3656796" cy="1938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13AFEF-03E3-40FE-BFD2-6FDF6CC19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31" y="2840868"/>
            <a:ext cx="3479209" cy="18828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29314CE-617E-486A-B6F4-DC5148BEF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87" y="4890555"/>
            <a:ext cx="2551395" cy="19591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FE1B20-A765-405D-93D2-8BEC6FBB9DF0}"/>
              </a:ext>
            </a:extLst>
          </p:cNvPr>
          <p:cNvSpPr txBox="1"/>
          <p:nvPr/>
        </p:nvSpPr>
        <p:spPr>
          <a:xfrm>
            <a:off x="474272" y="5405913"/>
            <a:ext cx="393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결제하기</a:t>
            </a:r>
            <a:r>
              <a:rPr lang="en-US" altLang="ko-KR" dirty="0"/>
              <a:t>-&gt;</a:t>
            </a:r>
            <a:r>
              <a:rPr lang="ko-KR" altLang="en-US" dirty="0"/>
              <a:t>결제</a:t>
            </a:r>
            <a:r>
              <a:rPr lang="en-US" altLang="ko-KR" dirty="0"/>
              <a:t>-&gt;</a:t>
            </a:r>
            <a:r>
              <a:rPr lang="ko-KR" altLang="en-US" dirty="0"/>
              <a:t>외부 결제 연동</a:t>
            </a:r>
            <a:r>
              <a:rPr lang="en-US" altLang="ko-KR" dirty="0"/>
              <a:t>-&gt;</a:t>
            </a:r>
            <a:r>
              <a:rPr lang="ko-KR" altLang="en-US" dirty="0"/>
              <a:t>결제완료</a:t>
            </a:r>
            <a:r>
              <a:rPr lang="en-US" altLang="ko-KR" dirty="0"/>
              <a:t>-&gt;</a:t>
            </a:r>
            <a:r>
              <a:rPr lang="ko-KR" altLang="en-US" dirty="0"/>
              <a:t>주문조회</a:t>
            </a:r>
            <a:r>
              <a:rPr lang="en-US" altLang="ko-KR" dirty="0"/>
              <a:t>-&gt;</a:t>
            </a:r>
            <a:r>
              <a:rPr lang="ko-KR" altLang="en-US" dirty="0"/>
              <a:t>배송조회</a:t>
            </a:r>
          </a:p>
        </p:txBody>
      </p:sp>
    </p:spTree>
    <p:extLst>
      <p:ext uri="{BB962C8B-B14F-4D97-AF65-F5344CB8AC3E}">
        <p14:creationId xmlns:p14="http://schemas.microsoft.com/office/powerpoint/2010/main" val="413242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D61DF4-EAEC-43CF-90F8-76D0B3F1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60" y="798823"/>
            <a:ext cx="5700156" cy="5364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9F47E1-0714-4876-88FA-7EBDE726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09" y="1030288"/>
            <a:ext cx="4369025" cy="54104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0FAF8A-0BC1-4710-9827-A5B0C183D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1" y="2220312"/>
            <a:ext cx="5137872" cy="45541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0936D6-5FD5-43A9-84D9-EEEF9AF2D8FE}"/>
              </a:ext>
            </a:extLst>
          </p:cNvPr>
          <p:cNvSpPr txBox="1"/>
          <p:nvPr/>
        </p:nvSpPr>
        <p:spPr>
          <a:xfrm>
            <a:off x="427512" y="249382"/>
            <a:ext cx="831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 클릭     </a:t>
            </a:r>
            <a:r>
              <a:rPr lang="en-US" altLang="ko-KR" dirty="0"/>
              <a:t>(</a:t>
            </a:r>
            <a:r>
              <a:rPr lang="ko-KR" altLang="en-US" dirty="0"/>
              <a:t>오버레이 열기</a:t>
            </a:r>
            <a:r>
              <a:rPr lang="en-US" altLang="ko-KR" dirty="0"/>
              <a:t>) Profile,</a:t>
            </a:r>
            <a:r>
              <a:rPr lang="ko-KR" altLang="en-US" dirty="0"/>
              <a:t> 로그아웃 </a:t>
            </a:r>
            <a:r>
              <a:rPr lang="en-US" altLang="ko-KR" dirty="0"/>
              <a:t>,</a:t>
            </a:r>
            <a:r>
              <a:rPr lang="ko-KR" altLang="en-US" dirty="0"/>
              <a:t>주문리스트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36403DF-F40A-4524-A0C2-7D11B0A06D6E}"/>
              </a:ext>
            </a:extLst>
          </p:cNvPr>
          <p:cNvCxnSpPr/>
          <p:nvPr/>
        </p:nvCxnSpPr>
        <p:spPr>
          <a:xfrm>
            <a:off x="2295895" y="429491"/>
            <a:ext cx="1840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0A1039-275B-4EE0-A536-D7637384BE22}"/>
              </a:ext>
            </a:extLst>
          </p:cNvPr>
          <p:cNvSpPr txBox="1"/>
          <p:nvPr/>
        </p:nvSpPr>
        <p:spPr>
          <a:xfrm>
            <a:off x="427513" y="1590675"/>
            <a:ext cx="495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Profile</a:t>
            </a:r>
            <a:r>
              <a:rPr lang="ko-KR" altLang="en-US" dirty="0"/>
              <a:t>창    우편번호검색 클릭    주소등록        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3358AD-D7B5-47FE-A223-67A3E46355A7}"/>
              </a:ext>
            </a:extLst>
          </p:cNvPr>
          <p:cNvCxnSpPr/>
          <p:nvPr/>
        </p:nvCxnSpPr>
        <p:spPr>
          <a:xfrm>
            <a:off x="1457695" y="1777794"/>
            <a:ext cx="1840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A3A3C3-696F-4B2E-BDC9-971B160B06CF}"/>
              </a:ext>
            </a:extLst>
          </p:cNvPr>
          <p:cNvCxnSpPr/>
          <p:nvPr/>
        </p:nvCxnSpPr>
        <p:spPr>
          <a:xfrm>
            <a:off x="3708770" y="1777794"/>
            <a:ext cx="1840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23D511B4-0A74-423D-A1C6-54F0368DB935}"/>
              </a:ext>
            </a:extLst>
          </p:cNvPr>
          <p:cNvSpPr/>
          <p:nvPr/>
        </p:nvSpPr>
        <p:spPr>
          <a:xfrm>
            <a:off x="1700530" y="4164973"/>
            <a:ext cx="349250" cy="193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1570D0-4285-4F23-B401-53A26A1AE94B}"/>
              </a:ext>
            </a:extLst>
          </p:cNvPr>
          <p:cNvCxnSpPr>
            <a:stCxn id="25" idx="6"/>
          </p:cNvCxnSpPr>
          <p:nvPr/>
        </p:nvCxnSpPr>
        <p:spPr>
          <a:xfrm>
            <a:off x="2049780" y="4261493"/>
            <a:ext cx="1932940" cy="965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352595AA-E4AC-482F-8543-3C4B76E02D4D}"/>
              </a:ext>
            </a:extLst>
          </p:cNvPr>
          <p:cNvSpPr/>
          <p:nvPr/>
        </p:nvSpPr>
        <p:spPr>
          <a:xfrm>
            <a:off x="5249273" y="1139278"/>
            <a:ext cx="349250" cy="193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F655E6-7690-4B45-AA8B-8BC8046D3E37}"/>
              </a:ext>
            </a:extLst>
          </p:cNvPr>
          <p:cNvCxnSpPr>
            <a:stCxn id="29" idx="6"/>
          </p:cNvCxnSpPr>
          <p:nvPr/>
        </p:nvCxnSpPr>
        <p:spPr>
          <a:xfrm>
            <a:off x="5598523" y="1235799"/>
            <a:ext cx="1306978" cy="848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7389340-AE8A-44ED-84A6-B62AD4E7062E}"/>
              </a:ext>
            </a:extLst>
          </p:cNvPr>
          <p:cNvSpPr txBox="1"/>
          <p:nvPr/>
        </p:nvSpPr>
        <p:spPr>
          <a:xfrm>
            <a:off x="7558645" y="475013"/>
            <a:ext cx="286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주문리스트창 구현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36E6210-5BAB-4A53-87D4-7E74531F12CE}"/>
              </a:ext>
            </a:extLst>
          </p:cNvPr>
          <p:cNvSpPr/>
          <p:nvPr/>
        </p:nvSpPr>
        <p:spPr>
          <a:xfrm>
            <a:off x="4429562" y="1137123"/>
            <a:ext cx="349250" cy="193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56910E5-07A0-4056-B4D0-541295C17C8F}"/>
              </a:ext>
            </a:extLst>
          </p:cNvPr>
          <p:cNvCxnSpPr/>
          <p:nvPr/>
        </p:nvCxnSpPr>
        <p:spPr>
          <a:xfrm flipH="1">
            <a:off x="2049780" y="1332319"/>
            <a:ext cx="2403300" cy="751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2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75059" y="65052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ko-KR" altLang="en-US" sz="5000" dirty="0">
                <a:solidFill>
                  <a:srgbClr val="2C2926"/>
                </a:solidFill>
                <a:latin typeface="Bricolage Grotesque Semi Bold" pitchFamily="34" charset="0"/>
              </a:rPr>
              <a:t>목차</a:t>
            </a:r>
            <a:endParaRPr lang="en-US" sz="5000" dirty="0"/>
          </a:p>
        </p:txBody>
      </p:sp>
      <p:sp>
        <p:nvSpPr>
          <p:cNvPr id="6" name="Text 2"/>
          <p:cNvSpPr/>
          <p:nvPr/>
        </p:nvSpPr>
        <p:spPr>
          <a:xfrm>
            <a:off x="5581048" y="17499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500" b="1" dirty="0">
                <a:solidFill>
                  <a:srgbClr val="2C2926"/>
                </a:solidFill>
                <a:latin typeface="Bricolage Grotesque Semi Bold" pitchFamily="34" charset="0"/>
              </a:rPr>
              <a:t>•  </a:t>
            </a:r>
            <a:r>
              <a:rPr lang="ko-KR" altLang="en-US" sz="2500" b="1" dirty="0">
                <a:solidFill>
                  <a:srgbClr val="2C2926"/>
                </a:solidFill>
                <a:latin typeface="Bricolage Grotesque Semi Bold" pitchFamily="34" charset="0"/>
              </a:rPr>
              <a:t>프로젝트 소개</a:t>
            </a:r>
            <a:endParaRPr lang="en-US" sz="2500" b="1" dirty="0"/>
          </a:p>
        </p:txBody>
      </p:sp>
      <p:sp>
        <p:nvSpPr>
          <p:cNvPr id="10" name="Text 5"/>
          <p:cNvSpPr/>
          <p:nvPr/>
        </p:nvSpPr>
        <p:spPr>
          <a:xfrm>
            <a:off x="5581053" y="227648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500" b="1" dirty="0">
                <a:solidFill>
                  <a:srgbClr val="2C2926"/>
                </a:solidFill>
                <a:latin typeface="Bricolage Grotesque Semi Bold" pitchFamily="34" charset="0"/>
              </a:rPr>
              <a:t>•  </a:t>
            </a:r>
            <a:r>
              <a:rPr lang="ko-KR" altLang="en-US" sz="2500" b="1" dirty="0"/>
              <a:t>목표시스템 구성도 설계</a:t>
            </a:r>
            <a:endParaRPr lang="en-US" altLang="ko-KR" sz="2500" b="1" dirty="0"/>
          </a:p>
        </p:txBody>
      </p:sp>
      <p:sp>
        <p:nvSpPr>
          <p:cNvPr id="14" name="Text 8"/>
          <p:cNvSpPr/>
          <p:nvPr/>
        </p:nvSpPr>
        <p:spPr>
          <a:xfrm>
            <a:off x="5581044" y="280300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500" b="1" dirty="0">
                <a:solidFill>
                  <a:srgbClr val="2C2926"/>
                </a:solidFill>
                <a:latin typeface="Bricolage Grotesque Semi Bold" pitchFamily="34" charset="0"/>
              </a:rPr>
              <a:t>•  </a:t>
            </a:r>
            <a:r>
              <a:rPr lang="ko-KR" altLang="en-US" sz="2500" b="1" dirty="0">
                <a:solidFill>
                  <a:srgbClr val="2C2926"/>
                </a:solidFill>
                <a:latin typeface="+mn-ea"/>
              </a:rPr>
              <a:t>인프라 구성도 설계</a:t>
            </a:r>
            <a:endParaRPr lang="en-US" altLang="ko-KR" sz="2500" b="1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A9E0C36E-94A1-4B85-BEF4-5DAB6ADE03E4}"/>
              </a:ext>
            </a:extLst>
          </p:cNvPr>
          <p:cNvSpPr/>
          <p:nvPr/>
        </p:nvSpPr>
        <p:spPr>
          <a:xfrm>
            <a:off x="5581043" y="332952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500" b="1" dirty="0">
                <a:solidFill>
                  <a:srgbClr val="2C2926"/>
                </a:solidFill>
                <a:latin typeface="Bricolage Grotesque Semi Bold" pitchFamily="34" charset="0"/>
              </a:rPr>
              <a:t>•  </a:t>
            </a:r>
            <a:r>
              <a:rPr lang="ko-KR" altLang="en-US" sz="2500" b="1" dirty="0">
                <a:solidFill>
                  <a:srgbClr val="2C2926"/>
                </a:solidFill>
                <a:latin typeface="Bricolage Grotesque Semi Bold" pitchFamily="34" charset="0"/>
              </a:rPr>
              <a:t>서비스</a:t>
            </a:r>
            <a:r>
              <a:rPr lang="ko-KR" altLang="en-US" sz="2500" b="1" dirty="0"/>
              <a:t> 흐름도</a:t>
            </a:r>
            <a:endParaRPr lang="en-US" altLang="ko-KR" sz="2500" b="1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E804EB50-C79E-470E-87FC-FB5893E9F81B}"/>
              </a:ext>
            </a:extLst>
          </p:cNvPr>
          <p:cNvSpPr/>
          <p:nvPr/>
        </p:nvSpPr>
        <p:spPr>
          <a:xfrm>
            <a:off x="5581042" y="385604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500" b="1" dirty="0">
                <a:solidFill>
                  <a:srgbClr val="2C2926"/>
                </a:solidFill>
                <a:latin typeface="Bricolage Grotesque Semi Bold" pitchFamily="34" charset="0"/>
              </a:rPr>
              <a:t>•  </a:t>
            </a:r>
            <a:r>
              <a:rPr lang="ko-KR" altLang="en-US" sz="2500" b="1" dirty="0">
                <a:solidFill>
                  <a:srgbClr val="2C2926"/>
                </a:solidFill>
                <a:latin typeface="+mn-ea"/>
              </a:rPr>
              <a:t>연계 시스템 구성</a:t>
            </a:r>
            <a:endParaRPr lang="en-US" altLang="ko-KR" sz="2500" b="1" dirty="0">
              <a:latin typeface="+mn-ea"/>
            </a:endParaRPr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85DFE9D3-BB99-4B99-834B-A53F11C05700}"/>
              </a:ext>
            </a:extLst>
          </p:cNvPr>
          <p:cNvSpPr/>
          <p:nvPr/>
        </p:nvSpPr>
        <p:spPr>
          <a:xfrm>
            <a:off x="5581053" y="43825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500" b="1" dirty="0">
                <a:solidFill>
                  <a:srgbClr val="2C2926"/>
                </a:solidFill>
                <a:latin typeface="Bricolage Grotesque Semi Bold" pitchFamily="34" charset="0"/>
              </a:rPr>
              <a:t>•  </a:t>
            </a:r>
            <a:r>
              <a:rPr lang="ko-KR" altLang="en-US" sz="2500" b="1" dirty="0" err="1"/>
              <a:t>피그마</a:t>
            </a:r>
            <a:endParaRPr lang="en-US" altLang="ko-KR" sz="2500" b="1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231F37C7-A5D2-4B13-A5F8-4779D1D7D98B}"/>
              </a:ext>
            </a:extLst>
          </p:cNvPr>
          <p:cNvSpPr/>
          <p:nvPr/>
        </p:nvSpPr>
        <p:spPr>
          <a:xfrm>
            <a:off x="5581041" y="490908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altLang="ko-KR" sz="2500" b="1" dirty="0">
                <a:solidFill>
                  <a:srgbClr val="2C2926"/>
                </a:solidFill>
                <a:latin typeface="Bricolage Grotesque Semi Bold" pitchFamily="34" charset="0"/>
              </a:rPr>
              <a:t>•  </a:t>
            </a:r>
            <a:r>
              <a:rPr lang="ko-KR" altLang="en-US" sz="2500" b="1" dirty="0">
                <a:solidFill>
                  <a:srgbClr val="2C2926"/>
                </a:solidFill>
                <a:latin typeface="Bricolage Grotesque Semi Bold" pitchFamily="34" charset="0"/>
              </a:rPr>
              <a:t>기대 효과</a:t>
            </a:r>
            <a:endParaRPr lang="en-US" altLang="ko-KR" sz="25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CF3D08-CE51-4389-AFC7-D6169DF4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56" y="1360962"/>
            <a:ext cx="3634698" cy="50885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A9F752-3F2A-4A05-B736-E9C29008D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1" y="1428524"/>
            <a:ext cx="4555917" cy="4189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BC45AB-D2D7-4453-9FFE-05DC352332EC}"/>
              </a:ext>
            </a:extLst>
          </p:cNvPr>
          <p:cNvSpPr txBox="1"/>
          <p:nvPr/>
        </p:nvSpPr>
        <p:spPr>
          <a:xfrm>
            <a:off x="285010" y="146047"/>
            <a:ext cx="6097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찜 서비스  </a:t>
            </a:r>
            <a:r>
              <a:rPr lang="en-US" altLang="ko-KR" dirty="0"/>
              <a:t>&gt;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상품 창에서 하트 또는 위시리스트 클릭 → 찜 서비스 창 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0D80D7-E814-4064-A953-C9BA1655E6C8}"/>
              </a:ext>
            </a:extLst>
          </p:cNvPr>
          <p:cNvSpPr/>
          <p:nvPr/>
        </p:nvSpPr>
        <p:spPr>
          <a:xfrm>
            <a:off x="3901770" y="4409528"/>
            <a:ext cx="349250" cy="193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1D7788E-6A85-4B7D-AACF-3EC451D3848F}"/>
              </a:ext>
            </a:extLst>
          </p:cNvPr>
          <p:cNvSpPr/>
          <p:nvPr/>
        </p:nvSpPr>
        <p:spPr>
          <a:xfrm>
            <a:off x="465984" y="5424572"/>
            <a:ext cx="349250" cy="193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12EF9C9-926C-48DB-BCCE-B23C3FA48DD6}"/>
              </a:ext>
            </a:extLst>
          </p:cNvPr>
          <p:cNvCxnSpPr>
            <a:stCxn id="9" idx="6"/>
          </p:cNvCxnSpPr>
          <p:nvPr/>
        </p:nvCxnSpPr>
        <p:spPr>
          <a:xfrm flipV="1">
            <a:off x="4251020" y="4089400"/>
            <a:ext cx="1711630" cy="416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19EC18-99B6-47BC-8DCC-C66A17DE7B23}"/>
              </a:ext>
            </a:extLst>
          </p:cNvPr>
          <p:cNvCxnSpPr/>
          <p:nvPr/>
        </p:nvCxnSpPr>
        <p:spPr>
          <a:xfrm flipV="1">
            <a:off x="815235" y="4203700"/>
            <a:ext cx="5160116" cy="1317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3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3A139C-A06E-412F-8E45-4E735D9D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0" y="1246662"/>
            <a:ext cx="3634698" cy="5088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8E9A0-BFE7-4F03-9990-E99DAC52EBC2}"/>
              </a:ext>
            </a:extLst>
          </p:cNvPr>
          <p:cNvSpPr txBox="1"/>
          <p:nvPr/>
        </p:nvSpPr>
        <p:spPr>
          <a:xfrm>
            <a:off x="279400" y="522762"/>
            <a:ext cx="8140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찜 서비스 상품 장바구니 클릭 → 장바구니</a:t>
            </a:r>
            <a:r>
              <a:rPr lang="en-US" altLang="ko-KR" dirty="0"/>
              <a:t>_</a:t>
            </a:r>
            <a:r>
              <a:rPr lang="ko-KR" altLang="en-US" dirty="0"/>
              <a:t>상품</a:t>
            </a:r>
            <a:r>
              <a:rPr lang="en-US" altLang="ko-KR" dirty="0"/>
              <a:t>O </a:t>
            </a:r>
            <a:r>
              <a:rPr lang="ko-KR" altLang="en-US" dirty="0"/>
              <a:t>창 →  </a:t>
            </a:r>
            <a:r>
              <a:rPr lang="ko-KR" altLang="en-US" dirty="0" err="1"/>
              <a:t>결제창</a:t>
            </a:r>
            <a:r>
              <a:rPr lang="ko-KR" altLang="en-US" dirty="0"/>
              <a:t> 이동가능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12C546-3E27-4873-8250-6DDF61AB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569" y="1246662"/>
            <a:ext cx="5092962" cy="429282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444BBED2-1D8A-437C-B31F-FCF670BAF340}"/>
              </a:ext>
            </a:extLst>
          </p:cNvPr>
          <p:cNvSpPr/>
          <p:nvPr/>
        </p:nvSpPr>
        <p:spPr>
          <a:xfrm>
            <a:off x="3983792" y="3930651"/>
            <a:ext cx="272297" cy="125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2CD45C-736F-4213-A7F4-357CC2A15F92}"/>
              </a:ext>
            </a:extLst>
          </p:cNvPr>
          <p:cNvCxnSpPr>
            <a:stCxn id="11" idx="6"/>
          </p:cNvCxnSpPr>
          <p:nvPr/>
        </p:nvCxnSpPr>
        <p:spPr>
          <a:xfrm flipV="1">
            <a:off x="4256088" y="2576945"/>
            <a:ext cx="553418" cy="1416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427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C3CC3D-946F-4104-A270-6B9DF493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09" y="167500"/>
            <a:ext cx="2545267" cy="381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15BC1F-2D01-4F9A-B55F-3D9426CBB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3" y="121145"/>
            <a:ext cx="3715049" cy="6323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E6287D-4E55-4902-87FC-B2D7DFDF5BC4}"/>
              </a:ext>
            </a:extLst>
          </p:cNvPr>
          <p:cNvSpPr txBox="1"/>
          <p:nvPr/>
        </p:nvSpPr>
        <p:spPr>
          <a:xfrm>
            <a:off x="4165357" y="4239408"/>
            <a:ext cx="174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외부 </a:t>
            </a:r>
            <a:r>
              <a:rPr lang="en-US" altLang="ko-KR" dirty="0"/>
              <a:t>API</a:t>
            </a:r>
            <a:r>
              <a:rPr lang="ko-KR" altLang="en-US" dirty="0"/>
              <a:t> 연동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Gymwork</a:t>
            </a:r>
            <a:r>
              <a:rPr lang="en-US" altLang="ko-KR" dirty="0"/>
              <a:t> </a:t>
            </a:r>
            <a:r>
              <a:rPr lang="ko-KR" altLang="en-US" dirty="0"/>
              <a:t>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카카오톡 알림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83D004-B1BE-4FC3-AE76-D75626609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00" y="3825646"/>
            <a:ext cx="2765159" cy="2765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18B026-C01A-4912-B525-8213D8F23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10" y="3763150"/>
            <a:ext cx="1951567" cy="2927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5A5280-09ED-4415-A1C0-100174C0B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1" y="167500"/>
            <a:ext cx="3412948" cy="34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8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DE6EF0F-0505-4E8C-894D-047DFACA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9" y="387420"/>
            <a:ext cx="4377979" cy="1144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5F4858-13FA-4C79-902F-551524F6CEBF}"/>
              </a:ext>
            </a:extLst>
          </p:cNvPr>
          <p:cNvSpPr txBox="1"/>
          <p:nvPr/>
        </p:nvSpPr>
        <p:spPr>
          <a:xfrm>
            <a:off x="1428997" y="1648445"/>
            <a:ext cx="283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 </a:t>
            </a:r>
            <a:r>
              <a:rPr lang="en-US" altLang="ko-KR" sz="1200" dirty="0"/>
              <a:t>-&gt; </a:t>
            </a:r>
            <a:r>
              <a:rPr lang="ko-KR" altLang="en-US" sz="1200" dirty="0"/>
              <a:t>멤버십 관리 클릭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멤버십 구독 페이지</a:t>
            </a:r>
            <a:endParaRPr lang="en-US" altLang="ko-KR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9769C0B-88E6-4F20-BB9E-F9C86AE8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58" y="387419"/>
            <a:ext cx="4324445" cy="45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0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E2F2F1-ECC5-4A11-9AEE-F9897D59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94" y="1397000"/>
            <a:ext cx="4286518" cy="5154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079EE-2C6B-49E1-8756-30FBED0ADF03}"/>
              </a:ext>
            </a:extLst>
          </p:cNvPr>
          <p:cNvSpPr txBox="1"/>
          <p:nvPr/>
        </p:nvSpPr>
        <p:spPr>
          <a:xfrm>
            <a:off x="1902914" y="845040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</a:t>
            </a:r>
            <a:r>
              <a:rPr lang="en-US" altLang="ko-KR" dirty="0"/>
              <a:t> -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4D382-11F4-4E90-9F95-CAD8D034EAFA}"/>
              </a:ext>
            </a:extLst>
          </p:cNvPr>
          <p:cNvSpPr txBox="1"/>
          <p:nvPr/>
        </p:nvSpPr>
        <p:spPr>
          <a:xfrm>
            <a:off x="8185645" y="84504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</a:t>
            </a:r>
            <a:r>
              <a:rPr lang="en-US" altLang="ko-KR" dirty="0"/>
              <a:t>-</a:t>
            </a:r>
            <a:r>
              <a:rPr lang="ko-KR" altLang="en-US" dirty="0"/>
              <a:t>글쓰기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DE72DE-6273-4385-B32E-26BC75DB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13" y="1400802"/>
            <a:ext cx="4359950" cy="54571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B237F4-A5B4-424F-BAE0-31C14517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" y="43278"/>
            <a:ext cx="7435932" cy="63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31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F7F0D02-87FF-4598-9779-53794E0E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25" y="486890"/>
            <a:ext cx="5083711" cy="6246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F0EC4-12B0-48EA-BDDF-218E62746BEE}"/>
              </a:ext>
            </a:extLst>
          </p:cNvPr>
          <p:cNvSpPr txBox="1"/>
          <p:nvPr/>
        </p:nvSpPr>
        <p:spPr>
          <a:xfrm>
            <a:off x="144897" y="49273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</a:t>
            </a:r>
            <a:r>
              <a:rPr lang="en-US" altLang="ko-KR" dirty="0"/>
              <a:t>– </a:t>
            </a:r>
            <a:r>
              <a:rPr lang="ko-KR" altLang="en-US" dirty="0"/>
              <a:t>카테고리 선택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F3E9C1-3371-47FC-9026-BEF584649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8" y="442356"/>
            <a:ext cx="4091355" cy="62909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1C9FE-DF92-44E1-9F57-19395AED8C40}"/>
              </a:ext>
            </a:extLst>
          </p:cNvPr>
          <p:cNvSpPr txBox="1"/>
          <p:nvPr/>
        </p:nvSpPr>
        <p:spPr>
          <a:xfrm>
            <a:off x="5507125" y="73023"/>
            <a:ext cx="306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</a:t>
            </a:r>
            <a:r>
              <a:rPr lang="en-US" altLang="ko-KR" dirty="0"/>
              <a:t>– </a:t>
            </a:r>
            <a:r>
              <a:rPr lang="ko-KR" altLang="en-US" dirty="0"/>
              <a:t>카테고리 선택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94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EBEDF65-C2F5-4276-848D-4D7077CC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7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37590D2-EC5F-400D-9960-DF2C89D9EE0C}"/>
              </a:ext>
            </a:extLst>
          </p:cNvPr>
          <p:cNvSpPr/>
          <p:nvPr/>
        </p:nvSpPr>
        <p:spPr>
          <a:xfrm>
            <a:off x="0" y="82940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000" b="1" dirty="0"/>
              <a:t> 기대효과</a:t>
            </a:r>
            <a:endParaRPr lang="en-US" altLang="ko-KR" sz="3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00479-DFB9-414D-9C81-86C9B3E3E7EF}"/>
              </a:ext>
            </a:extLst>
          </p:cNvPr>
          <p:cNvSpPr txBox="1"/>
          <p:nvPr/>
        </p:nvSpPr>
        <p:spPr>
          <a:xfrm>
            <a:off x="107477" y="1633063"/>
            <a:ext cx="9255303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1 . </a:t>
            </a:r>
            <a:r>
              <a:rPr lang="ko-KR" altLang="en-US" sz="1500" dirty="0"/>
              <a:t>보안성 강화 </a:t>
            </a:r>
            <a:r>
              <a:rPr lang="en-US" altLang="ko-KR" sz="1500" dirty="0"/>
              <a:t> : </a:t>
            </a:r>
            <a:r>
              <a:rPr lang="ko-KR" altLang="en-US" sz="1500" dirty="0"/>
              <a:t>사용자</a:t>
            </a:r>
            <a:r>
              <a:rPr lang="en-US" altLang="ko-KR" sz="1500" dirty="0"/>
              <a:t>-</a:t>
            </a:r>
            <a:r>
              <a:rPr lang="ko-KR" altLang="en-US" sz="1500" dirty="0"/>
              <a:t>운영자 접근 분리 </a:t>
            </a:r>
            <a:r>
              <a:rPr lang="en-US" altLang="ko-KR" sz="1500" dirty="0"/>
              <a:t>, </a:t>
            </a:r>
            <a:r>
              <a:rPr lang="ko-KR" altLang="en-US" sz="1500" dirty="0"/>
              <a:t>외부 연동 보안 고려</a:t>
            </a:r>
            <a:endParaRPr lang="en-US" altLang="ko-KR" sz="1500" dirty="0"/>
          </a:p>
          <a:p>
            <a:r>
              <a:rPr lang="en-US" altLang="ko-KR" sz="1500" dirty="0"/>
              <a:t>(WAF/IPS/DMZ </a:t>
            </a:r>
            <a:r>
              <a:rPr lang="ko-KR" altLang="en-US" sz="1500" dirty="0"/>
              <a:t>기반 이중 보안 구조 적용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en-US" altLang="ko-KR" sz="1500" dirty="0"/>
              <a:t>2. </a:t>
            </a:r>
            <a:r>
              <a:rPr lang="ko-KR" altLang="en-US" sz="1500" dirty="0"/>
              <a:t>운영 효율화 </a:t>
            </a:r>
            <a:r>
              <a:rPr lang="en-US" altLang="ko-KR" sz="1500" dirty="0"/>
              <a:t>: </a:t>
            </a:r>
            <a:r>
              <a:rPr lang="ko-KR" altLang="en-US" sz="1500" dirty="0"/>
              <a:t>정기배송</a:t>
            </a:r>
            <a:r>
              <a:rPr lang="en-US" altLang="ko-KR" sz="1500" dirty="0"/>
              <a:t> , </a:t>
            </a:r>
            <a:r>
              <a:rPr lang="ko-KR" altLang="en-US" sz="1500" dirty="0"/>
              <a:t>후기 </a:t>
            </a:r>
            <a:r>
              <a:rPr lang="en-US" altLang="ko-KR" sz="1500" dirty="0"/>
              <a:t>, </a:t>
            </a:r>
            <a:r>
              <a:rPr lang="ko-KR" altLang="en-US" sz="1500" dirty="0"/>
              <a:t>리뷰 등 기능 자동화로 부담 완화</a:t>
            </a:r>
            <a:endParaRPr lang="en-US" altLang="ko-KR" sz="1500" dirty="0"/>
          </a:p>
          <a:p>
            <a:r>
              <a:rPr lang="en-US" altLang="ko-KR" sz="1500" dirty="0"/>
              <a:t>(</a:t>
            </a:r>
            <a:r>
              <a:rPr lang="ko-KR" altLang="en-US" sz="1500" dirty="0"/>
              <a:t>관리자 </a:t>
            </a:r>
            <a:r>
              <a:rPr lang="en-US" altLang="ko-KR" sz="1500" dirty="0"/>
              <a:t>CMS </a:t>
            </a:r>
            <a:r>
              <a:rPr lang="ko-KR" altLang="en-US" sz="1500" dirty="0"/>
              <a:t>및 서비스별 분리 관리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en-US" altLang="ko-KR" sz="1500" dirty="0"/>
              <a:t>3. </a:t>
            </a:r>
            <a:r>
              <a:rPr lang="ko-KR" altLang="en-US" sz="1500" dirty="0"/>
              <a:t>확장성 확보 </a:t>
            </a:r>
            <a:r>
              <a:rPr lang="en-US" altLang="ko-KR" sz="1500" dirty="0"/>
              <a:t>: AI </a:t>
            </a:r>
            <a:r>
              <a:rPr lang="ko-KR" altLang="en-US" sz="1500" dirty="0"/>
              <a:t>추천 </a:t>
            </a:r>
            <a:r>
              <a:rPr lang="en-US" altLang="ko-KR" sz="1500" dirty="0"/>
              <a:t>, SaaS </a:t>
            </a:r>
            <a:r>
              <a:rPr lang="ko-KR" altLang="en-US" sz="1500" dirty="0"/>
              <a:t>확장 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헬스앱</a:t>
            </a:r>
            <a:r>
              <a:rPr lang="ko-KR" altLang="en-US" sz="1500" dirty="0"/>
              <a:t> 연결 구조 설계 완료</a:t>
            </a:r>
            <a:endParaRPr lang="en-US" altLang="ko-KR" sz="1500" dirty="0"/>
          </a:p>
          <a:p>
            <a:r>
              <a:rPr lang="en-US" altLang="ko-KR" sz="1500" dirty="0"/>
              <a:t>(</a:t>
            </a:r>
            <a:r>
              <a:rPr lang="ko-KR" altLang="en-US" sz="1500" dirty="0" err="1"/>
              <a:t>모듈별</a:t>
            </a:r>
            <a:r>
              <a:rPr lang="ko-KR" altLang="en-US" sz="1500" dirty="0"/>
              <a:t> </a:t>
            </a:r>
            <a:r>
              <a:rPr lang="en-US" altLang="ko-KR" sz="1500" dirty="0"/>
              <a:t>API </a:t>
            </a:r>
            <a:r>
              <a:rPr lang="ko-KR" altLang="en-US" sz="1500" dirty="0"/>
              <a:t>연동 가능 구조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en-US" altLang="ko-KR" sz="1500" dirty="0"/>
              <a:t>4. </a:t>
            </a:r>
            <a:r>
              <a:rPr lang="ko-KR" altLang="en-US" sz="1500" dirty="0"/>
              <a:t>비용 효율성 </a:t>
            </a:r>
            <a:r>
              <a:rPr lang="en-US" altLang="ko-KR" sz="1500" dirty="0"/>
              <a:t>: </a:t>
            </a:r>
            <a:r>
              <a:rPr lang="ko-KR" altLang="en-US" sz="1500" dirty="0"/>
              <a:t>중소기업 맞춤형 구조로 클라우드 비용 절감</a:t>
            </a:r>
            <a:endParaRPr lang="en-US" altLang="ko-KR" sz="1500" dirty="0"/>
          </a:p>
          <a:p>
            <a:r>
              <a:rPr lang="en-US" altLang="ko-KR" sz="1500" dirty="0"/>
              <a:t>(</a:t>
            </a:r>
            <a:r>
              <a:rPr lang="ko-KR" altLang="en-US" sz="1500" dirty="0"/>
              <a:t>오픈소스 기반 구성 및 </a:t>
            </a:r>
            <a:r>
              <a:rPr lang="ko-KR" altLang="en-US" sz="1500" dirty="0" err="1"/>
              <a:t>온프레미스</a:t>
            </a:r>
            <a:r>
              <a:rPr lang="ko-KR" altLang="en-US" sz="1500" dirty="0"/>
              <a:t> 직접 운영 가능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en-US" altLang="ko-KR" sz="1500" dirty="0"/>
              <a:t>5.</a:t>
            </a:r>
            <a:r>
              <a:rPr lang="ko-KR" altLang="en-US" sz="1500" dirty="0"/>
              <a:t>매출</a:t>
            </a:r>
            <a:r>
              <a:rPr lang="en-US" altLang="ko-KR" sz="1500" dirty="0"/>
              <a:t>/</a:t>
            </a:r>
            <a:r>
              <a:rPr lang="ko-KR" altLang="en-US" sz="1500" dirty="0"/>
              <a:t>전환 형상 </a:t>
            </a:r>
            <a:r>
              <a:rPr lang="en-US" altLang="ko-KR" sz="1500" dirty="0"/>
              <a:t>: </a:t>
            </a:r>
            <a:r>
              <a:rPr lang="ko-KR" altLang="en-US" sz="1500" dirty="0"/>
              <a:t>사용자 참여율 및 재구매율 증가 기대 </a:t>
            </a:r>
            <a:endParaRPr lang="en-US" altLang="ko-KR" sz="1500" dirty="0"/>
          </a:p>
          <a:p>
            <a:r>
              <a:rPr lang="en-US" altLang="ko-KR" sz="1500" dirty="0"/>
              <a:t>(</a:t>
            </a:r>
            <a:r>
              <a:rPr lang="ko-KR" altLang="en-US" sz="1500" dirty="0"/>
              <a:t>개인화 추천</a:t>
            </a:r>
            <a:r>
              <a:rPr lang="en-US" altLang="ko-KR" sz="1500" dirty="0"/>
              <a:t> , </a:t>
            </a:r>
            <a:r>
              <a:rPr lang="ko-KR" altLang="en-US" sz="1500" dirty="0"/>
              <a:t>알림 </a:t>
            </a:r>
            <a:r>
              <a:rPr lang="en-US" altLang="ko-KR" sz="1500" dirty="0"/>
              <a:t>, </a:t>
            </a:r>
            <a:r>
              <a:rPr lang="ko-KR" altLang="en-US" sz="1500" dirty="0"/>
              <a:t>리뷰</a:t>
            </a:r>
            <a:r>
              <a:rPr lang="en-US" altLang="ko-KR" sz="1500" dirty="0"/>
              <a:t>Q&amp;A </a:t>
            </a:r>
            <a:r>
              <a:rPr lang="ko-KR" altLang="en-US" sz="1500" dirty="0"/>
              <a:t>기능 도입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도입 후에는 고객경험 향상 </a:t>
            </a:r>
            <a:r>
              <a:rPr lang="en-US" altLang="ko-KR" sz="1500" dirty="0"/>
              <a:t>, </a:t>
            </a:r>
            <a:r>
              <a:rPr lang="ko-KR" altLang="en-US" sz="1500" dirty="0"/>
              <a:t>운영 자동화 </a:t>
            </a:r>
            <a:r>
              <a:rPr lang="en-US" altLang="ko-KR" sz="1500" dirty="0"/>
              <a:t>, </a:t>
            </a:r>
            <a:r>
              <a:rPr lang="ko-KR" altLang="en-US" sz="1500" dirty="0"/>
              <a:t>비용 절감이라는 주요 효과를 기대할 수 있습니다</a:t>
            </a:r>
            <a:r>
              <a:rPr lang="en-US" altLang="ko-KR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05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5534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F8F4F6F-0CE9-4FA8-858A-1C7DFF901637}"/>
              </a:ext>
            </a:extLst>
          </p:cNvPr>
          <p:cNvSpPr txBox="1"/>
          <p:nvPr/>
        </p:nvSpPr>
        <p:spPr>
          <a:xfrm>
            <a:off x="667821" y="3368675"/>
            <a:ext cx="925530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📌 </a:t>
            </a:r>
            <a:r>
              <a:rPr lang="ko-KR" altLang="en-US" sz="1500" b="1" dirty="0"/>
              <a:t>본 프로젝트는 운동 전문 쇼핑몰 서비스를 위한 </a:t>
            </a:r>
            <a:r>
              <a:rPr lang="ko-KR" altLang="en-US" sz="1500" b="1" dirty="0" err="1"/>
              <a:t>온프레미스</a:t>
            </a:r>
            <a:r>
              <a:rPr lang="ko-KR" altLang="en-US" sz="1500" b="1" dirty="0"/>
              <a:t> 기반 인프라 아키텍처를 설계하는 것입니다</a:t>
            </a:r>
            <a:r>
              <a:rPr lang="en-US" altLang="ko-KR" sz="1500" b="1" dirty="0"/>
              <a:t>.</a:t>
            </a:r>
          </a:p>
          <a:p>
            <a:r>
              <a:rPr lang="en-US" altLang="ko-KR" sz="1500" dirty="0"/>
              <a:t> </a:t>
            </a:r>
          </a:p>
          <a:p>
            <a:endParaRPr lang="en-US" altLang="ko-KR" sz="1500" dirty="0">
              <a:latin typeface="+mn-ea"/>
            </a:endParaRPr>
          </a:p>
          <a:p>
            <a:r>
              <a:rPr lang="ko-KR" altLang="en-US" sz="1500" dirty="0"/>
              <a:t>📌 </a:t>
            </a:r>
            <a:r>
              <a:rPr lang="ko-KR" altLang="en-US" sz="1500" b="1" dirty="0"/>
              <a:t>서비스 유형 </a:t>
            </a:r>
            <a:r>
              <a:rPr lang="en-US" altLang="ko-KR" sz="1500" b="1" dirty="0"/>
              <a:t>: </a:t>
            </a:r>
            <a:r>
              <a:rPr lang="ko-KR" altLang="en-US" sz="1500" b="1" dirty="0" err="1"/>
              <a:t>자사몰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폐쇄몰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, </a:t>
            </a:r>
            <a:r>
              <a:rPr lang="ko-KR" altLang="en-US" sz="1500" b="1" dirty="0" err="1"/>
              <a:t>구독몰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endParaRPr lang="en-US" altLang="ko-KR" sz="1500" b="1" dirty="0">
              <a:latin typeface="+mn-ea"/>
            </a:endParaRPr>
          </a:p>
          <a:p>
            <a:endParaRPr lang="en-US" altLang="ko-KR" sz="1500" b="1" dirty="0">
              <a:latin typeface="+mn-ea"/>
            </a:endParaRPr>
          </a:p>
          <a:p>
            <a:r>
              <a:rPr lang="ko-KR" altLang="en-US" sz="1500" dirty="0"/>
              <a:t>📌 </a:t>
            </a:r>
            <a:r>
              <a:rPr lang="ko-KR" altLang="en-US" sz="1500" b="1" dirty="0"/>
              <a:t>주요 특징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사용자 유형별 맞춤 서비스 </a:t>
            </a:r>
            <a:r>
              <a:rPr lang="en-US" altLang="ko-KR" sz="1500" b="1" dirty="0"/>
              <a:t> , </a:t>
            </a:r>
            <a:r>
              <a:rPr lang="ko-KR" altLang="en-US" sz="1500" b="1" dirty="0"/>
              <a:t>정적 콘텐츠와 </a:t>
            </a:r>
            <a:r>
              <a:rPr lang="en-US" altLang="ko-KR" sz="1500" b="1" dirty="0"/>
              <a:t>API </a:t>
            </a:r>
            <a:r>
              <a:rPr lang="ko-KR" altLang="en-US" sz="1500" b="1" dirty="0"/>
              <a:t>분리 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중소기업에 적합한 보안 구조 설계</a:t>
            </a:r>
            <a:endParaRPr lang="en-US" altLang="ko-KR" sz="1500" b="1" dirty="0"/>
          </a:p>
          <a:p>
            <a:endParaRPr lang="en-US" altLang="ko-KR" sz="1500" b="1" dirty="0">
              <a:latin typeface="+mn-ea"/>
            </a:endParaRPr>
          </a:p>
          <a:p>
            <a:endParaRPr lang="en-US" altLang="ko-KR" sz="1500" b="1" dirty="0">
              <a:latin typeface="+mn-ea"/>
            </a:endParaRPr>
          </a:p>
          <a:p>
            <a:r>
              <a:rPr lang="ko-KR" altLang="en-US" sz="1500" dirty="0"/>
              <a:t>📌 </a:t>
            </a:r>
            <a:r>
              <a:rPr lang="ko-KR" altLang="en-US" sz="1500" b="1" dirty="0"/>
              <a:t>목표 </a:t>
            </a:r>
            <a:r>
              <a:rPr lang="en-US" altLang="ko-KR" sz="1500" b="1" dirty="0"/>
              <a:t>: </a:t>
            </a:r>
            <a:r>
              <a:rPr lang="ko-KR" altLang="en-US" sz="1500" b="1" dirty="0"/>
              <a:t>합리적인 비용으로 안정성 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보안성 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확장성을 갖춘 현실적인 인프라 아키텍처 구축 </a:t>
            </a:r>
            <a:endParaRPr lang="en-US" altLang="ko-KR" sz="15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20AE3514-0478-43E7-B3C9-1B207AB181FC}"/>
              </a:ext>
            </a:extLst>
          </p:cNvPr>
          <p:cNvSpPr/>
          <p:nvPr/>
        </p:nvSpPr>
        <p:spPr>
          <a:xfrm>
            <a:off x="438150" y="956401"/>
            <a:ext cx="4000500" cy="567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800" b="1" dirty="0"/>
              <a:t>프로젝트 소개</a:t>
            </a:r>
            <a:endParaRPr lang="en-US" altLang="ko-KR" sz="3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EBEDF65-C2F5-4276-848D-4D7077CC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7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37590D2-EC5F-400D-9960-DF2C89D9EE0C}"/>
              </a:ext>
            </a:extLst>
          </p:cNvPr>
          <p:cNvSpPr/>
          <p:nvPr/>
        </p:nvSpPr>
        <p:spPr>
          <a:xfrm>
            <a:off x="400050" y="50555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800" b="1" dirty="0"/>
              <a:t>목표시스템 구성도</a:t>
            </a:r>
            <a:endParaRPr lang="en-US" altLang="ko-KR" sz="3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011BCB-5BB2-46B0-ACE5-FD02ADAEF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1667"/>
            <a:ext cx="12192000" cy="53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2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EBEDF65-C2F5-4276-848D-4D7077CC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000479-DFB9-414D-9C81-86C9B3E3E7EF}"/>
              </a:ext>
            </a:extLst>
          </p:cNvPr>
          <p:cNvSpPr txBox="1"/>
          <p:nvPr/>
        </p:nvSpPr>
        <p:spPr>
          <a:xfrm>
            <a:off x="403757" y="3051995"/>
            <a:ext cx="92553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사용자 유형 </a:t>
            </a:r>
            <a:r>
              <a:rPr lang="en-US" altLang="ko-KR" sz="1500" dirty="0"/>
              <a:t>:</a:t>
            </a:r>
            <a:r>
              <a:rPr lang="ko-KR" altLang="en-US" sz="1500" dirty="0"/>
              <a:t>  비회원 </a:t>
            </a:r>
            <a:r>
              <a:rPr lang="en-US" altLang="ko-KR" sz="1500" dirty="0"/>
              <a:t>, </a:t>
            </a:r>
            <a:r>
              <a:rPr lang="ko-KR" altLang="en-US" sz="1500" dirty="0"/>
              <a:t>일반 회원 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멤버쉽</a:t>
            </a:r>
            <a:r>
              <a:rPr lang="ko-KR" altLang="en-US" sz="1500" dirty="0"/>
              <a:t> 회원 </a:t>
            </a:r>
            <a:r>
              <a:rPr lang="en-US" altLang="ko-KR" sz="1500" dirty="0"/>
              <a:t>, </a:t>
            </a:r>
            <a:r>
              <a:rPr lang="ko-KR" altLang="en-US" sz="1500" dirty="0"/>
              <a:t>기업회원 </a:t>
            </a:r>
            <a:r>
              <a:rPr lang="en-US" altLang="ko-KR" sz="1500" dirty="0"/>
              <a:t>, </a:t>
            </a:r>
            <a:r>
              <a:rPr lang="ko-KR" altLang="en-US" sz="1500" dirty="0"/>
              <a:t>관리자 등 </a:t>
            </a:r>
            <a:r>
              <a:rPr lang="en-US" altLang="ko-KR" sz="1500" dirty="0"/>
              <a:t>7</a:t>
            </a:r>
            <a:r>
              <a:rPr lang="ko-KR" altLang="en-US" sz="1500" dirty="0"/>
              <a:t>종</a:t>
            </a:r>
            <a:endParaRPr lang="en-US" altLang="ko-KR" sz="1500" dirty="0"/>
          </a:p>
          <a:p>
            <a:r>
              <a:rPr lang="ko-KR" altLang="en-US" sz="1500" b="1" dirty="0"/>
              <a:t>시스템 유형 </a:t>
            </a:r>
            <a:r>
              <a:rPr lang="en-US" altLang="ko-KR" sz="1500" dirty="0"/>
              <a:t>: </a:t>
            </a:r>
            <a:r>
              <a:rPr lang="ko-KR" altLang="en-US" sz="1500" dirty="0"/>
              <a:t>회원 </a:t>
            </a:r>
            <a:r>
              <a:rPr lang="en-US" altLang="ko-KR" sz="1500" dirty="0"/>
              <a:t> ,</a:t>
            </a:r>
            <a:r>
              <a:rPr lang="ko-KR" altLang="en-US" sz="1500" dirty="0"/>
              <a:t>상품 </a:t>
            </a:r>
            <a:r>
              <a:rPr lang="en-US" altLang="ko-KR" sz="1500" dirty="0"/>
              <a:t>, </a:t>
            </a:r>
            <a:r>
              <a:rPr lang="ko-KR" altLang="en-US" sz="1500" dirty="0"/>
              <a:t>주문 </a:t>
            </a:r>
            <a:r>
              <a:rPr lang="en-US" altLang="ko-KR" sz="1500" dirty="0"/>
              <a:t>,</a:t>
            </a:r>
            <a:r>
              <a:rPr lang="ko-KR" altLang="en-US" sz="1500" dirty="0"/>
              <a:t>결제 </a:t>
            </a:r>
            <a:r>
              <a:rPr lang="en-US" altLang="ko-KR" sz="1500" dirty="0"/>
              <a:t>, </a:t>
            </a:r>
            <a:r>
              <a:rPr lang="ko-KR" altLang="en-US" sz="1500" dirty="0"/>
              <a:t>배송 </a:t>
            </a:r>
            <a:r>
              <a:rPr lang="en-US" altLang="ko-KR" sz="1500" dirty="0"/>
              <a:t>,</a:t>
            </a:r>
            <a:r>
              <a:rPr lang="ko-KR" altLang="en-US" sz="1500" dirty="0"/>
              <a:t>추천</a:t>
            </a:r>
            <a:r>
              <a:rPr lang="en-US" altLang="ko-KR" sz="1500" dirty="0"/>
              <a:t>, </a:t>
            </a:r>
            <a:r>
              <a:rPr lang="ko-KR" altLang="en-US" sz="1500" dirty="0"/>
              <a:t>알림 </a:t>
            </a:r>
            <a:r>
              <a:rPr lang="en-US" altLang="ko-KR" sz="1500" dirty="0"/>
              <a:t>, </a:t>
            </a:r>
            <a:r>
              <a:rPr lang="ko-KR" altLang="en-US" sz="1500" dirty="0"/>
              <a:t>고객지원 </a:t>
            </a:r>
            <a:r>
              <a:rPr lang="en-US" altLang="ko-KR" sz="1500" dirty="0"/>
              <a:t>,</a:t>
            </a:r>
            <a:r>
              <a:rPr lang="ko-KR" altLang="en-US" sz="1500" dirty="0"/>
              <a:t>커뮤니티 등 </a:t>
            </a:r>
            <a:r>
              <a:rPr lang="en-US" altLang="ko-KR" sz="1500" dirty="0"/>
              <a:t>10</a:t>
            </a:r>
            <a:r>
              <a:rPr lang="ko-KR" altLang="en-US" sz="1500" dirty="0"/>
              <a:t>개 도메인 서비스</a:t>
            </a:r>
            <a:endParaRPr lang="en-US" altLang="ko-KR" sz="1500" dirty="0"/>
          </a:p>
          <a:p>
            <a:r>
              <a:rPr lang="ko-KR" altLang="en-US" sz="1500" b="1" dirty="0"/>
              <a:t>연계 시스템 </a:t>
            </a:r>
            <a:r>
              <a:rPr lang="en-US" altLang="ko-KR" sz="1500" dirty="0"/>
              <a:t>: </a:t>
            </a:r>
            <a:r>
              <a:rPr lang="ko-KR" altLang="en-US" sz="1500" dirty="0"/>
              <a:t> 인증</a:t>
            </a:r>
            <a:r>
              <a:rPr lang="en-US" altLang="ko-KR" sz="1500" dirty="0"/>
              <a:t>(pass / </a:t>
            </a:r>
            <a:r>
              <a:rPr lang="ko-KR" altLang="en-US" sz="1500" dirty="0"/>
              <a:t>카카오</a:t>
            </a:r>
            <a:r>
              <a:rPr lang="en-US" altLang="ko-KR" sz="1500" dirty="0"/>
              <a:t>), </a:t>
            </a:r>
            <a:r>
              <a:rPr lang="ko-KR" altLang="en-US" sz="1500" dirty="0"/>
              <a:t>배송 </a:t>
            </a:r>
            <a:r>
              <a:rPr lang="en-US" altLang="ko-KR" sz="1500" dirty="0"/>
              <a:t>API , </a:t>
            </a:r>
            <a:r>
              <a:rPr lang="ko-KR" altLang="en-US" sz="1500" dirty="0"/>
              <a:t>결제 </a:t>
            </a:r>
            <a:r>
              <a:rPr lang="en-US" altLang="ko-KR" sz="1500" dirty="0"/>
              <a:t>API , </a:t>
            </a:r>
            <a:r>
              <a:rPr lang="ko-KR" altLang="en-US" sz="1500" dirty="0" err="1"/>
              <a:t>알림톡</a:t>
            </a:r>
            <a:r>
              <a:rPr lang="ko-KR" altLang="en-US" sz="1500" dirty="0"/>
              <a:t> 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운동앱</a:t>
            </a:r>
            <a:r>
              <a:rPr lang="ko-KR" altLang="en-US" sz="1500" dirty="0"/>
              <a:t> 연동</a:t>
            </a:r>
            <a:endParaRPr lang="en-US" altLang="ko-KR" sz="1500" dirty="0"/>
          </a:p>
          <a:p>
            <a:r>
              <a:rPr lang="ko-KR" altLang="en-US" sz="1500" b="1" dirty="0"/>
              <a:t>데이터 베이스 </a:t>
            </a:r>
            <a:r>
              <a:rPr lang="en-US" altLang="ko-KR" sz="1500" dirty="0"/>
              <a:t>: </a:t>
            </a:r>
            <a:r>
              <a:rPr lang="ko-KR" altLang="en-US" sz="1500" dirty="0"/>
              <a:t>기능별 </a:t>
            </a:r>
            <a:r>
              <a:rPr lang="en-US" altLang="ko-KR" sz="1500" dirty="0"/>
              <a:t>10</a:t>
            </a:r>
            <a:r>
              <a:rPr lang="ko-KR" altLang="en-US" sz="1500" dirty="0"/>
              <a:t>개 </a:t>
            </a:r>
            <a:r>
              <a:rPr lang="en-US" altLang="ko-KR" sz="1500" dirty="0"/>
              <a:t>DB</a:t>
            </a:r>
            <a:r>
              <a:rPr lang="ko-KR" altLang="en-US" sz="1500" dirty="0"/>
              <a:t>분리 </a:t>
            </a:r>
            <a:r>
              <a:rPr lang="en-US" altLang="ko-KR" sz="1500" dirty="0"/>
              <a:t>( </a:t>
            </a:r>
            <a:r>
              <a:rPr lang="ko-KR" altLang="en-US" sz="1500" dirty="0"/>
              <a:t>회원  </a:t>
            </a:r>
            <a:r>
              <a:rPr lang="en-US" altLang="ko-KR" sz="1500" dirty="0"/>
              <a:t>, </a:t>
            </a:r>
            <a:r>
              <a:rPr lang="ko-KR" altLang="en-US" sz="1500" dirty="0"/>
              <a:t>상품  </a:t>
            </a:r>
            <a:r>
              <a:rPr lang="en-US" altLang="ko-KR" sz="1500" dirty="0"/>
              <a:t>, </a:t>
            </a:r>
            <a:r>
              <a:rPr lang="ko-KR" altLang="en-US" sz="1500" dirty="0"/>
              <a:t>주문  </a:t>
            </a:r>
            <a:r>
              <a:rPr lang="en-US" altLang="ko-KR" sz="1500" dirty="0"/>
              <a:t>, </a:t>
            </a:r>
            <a:r>
              <a:rPr lang="ko-KR" altLang="en-US" sz="1500" dirty="0"/>
              <a:t>리뷰 </a:t>
            </a:r>
            <a:r>
              <a:rPr lang="en-US" altLang="ko-KR" sz="1500" dirty="0"/>
              <a:t>,</a:t>
            </a:r>
            <a:r>
              <a:rPr lang="ko-KR" altLang="en-US" sz="1500" dirty="0"/>
              <a:t>통계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AACB0690-C2EB-4D72-92B1-580959BA6B58}"/>
              </a:ext>
            </a:extLst>
          </p:cNvPr>
          <p:cNvSpPr/>
          <p:nvPr/>
        </p:nvSpPr>
        <p:spPr>
          <a:xfrm>
            <a:off x="454791" y="2410557"/>
            <a:ext cx="4295973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ko-KR" altLang="en-US" sz="2200" b="1" dirty="0">
                <a:solidFill>
                  <a:srgbClr val="2C2926"/>
                </a:solidFill>
                <a:latin typeface="Bricolage Grotesque Semi Bold" pitchFamily="34" charset="0"/>
              </a:rPr>
              <a:t>시스템 구성 </a:t>
            </a:r>
            <a:endParaRPr lang="en-US" sz="2200" b="1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7F49DE69-6298-41E6-B00F-E0596B75B624}"/>
              </a:ext>
            </a:extLst>
          </p:cNvPr>
          <p:cNvSpPr/>
          <p:nvPr/>
        </p:nvSpPr>
        <p:spPr>
          <a:xfrm>
            <a:off x="454793" y="4567598"/>
            <a:ext cx="4295973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ko-KR" altLang="en-US" sz="2200" b="1" dirty="0">
                <a:solidFill>
                  <a:srgbClr val="2C2926"/>
                </a:solidFill>
                <a:latin typeface="Bricolage Grotesque Semi Bold" pitchFamily="34" charset="0"/>
              </a:rPr>
              <a:t>기술 설계 방향  </a:t>
            </a:r>
            <a:endParaRPr lang="en-US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DDAB4-1316-433E-909B-C012517ECD96}"/>
              </a:ext>
            </a:extLst>
          </p:cNvPr>
          <p:cNvSpPr txBox="1"/>
          <p:nvPr/>
        </p:nvSpPr>
        <p:spPr>
          <a:xfrm>
            <a:off x="403761" y="5242706"/>
            <a:ext cx="9255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계층 분리 구조 </a:t>
            </a:r>
            <a:r>
              <a:rPr lang="en-US" altLang="ko-KR" sz="1500" b="1" dirty="0"/>
              <a:t>: </a:t>
            </a:r>
            <a:r>
              <a:rPr lang="ko-KR" altLang="en-US" sz="1500" dirty="0"/>
              <a:t>사용자 </a:t>
            </a:r>
            <a:r>
              <a:rPr lang="en-US" altLang="ko-KR" sz="1500" dirty="0"/>
              <a:t>, UI , </a:t>
            </a:r>
            <a:r>
              <a:rPr lang="ko-KR" altLang="en-US" sz="1500" dirty="0"/>
              <a:t>서비스 </a:t>
            </a:r>
            <a:r>
              <a:rPr lang="en-US" altLang="ko-KR" sz="1500" dirty="0"/>
              <a:t>, DB/API</a:t>
            </a:r>
            <a:endParaRPr lang="en-US" altLang="ko-KR" sz="1500" b="1" dirty="0"/>
          </a:p>
          <a:p>
            <a:r>
              <a:rPr lang="ko-KR" altLang="en-US" sz="1500" b="1" dirty="0"/>
              <a:t>보안 설계 </a:t>
            </a:r>
            <a:r>
              <a:rPr lang="en-US" altLang="ko-KR" sz="1500" b="1" dirty="0"/>
              <a:t>: </a:t>
            </a:r>
            <a:r>
              <a:rPr lang="ko-KR" altLang="en-US" sz="1500" dirty="0"/>
              <a:t>인증 로그 </a:t>
            </a:r>
            <a:r>
              <a:rPr lang="en-US" altLang="ko-KR" sz="1500" dirty="0"/>
              <a:t>, </a:t>
            </a:r>
            <a:r>
              <a:rPr lang="ko-KR" altLang="en-US" sz="1500" dirty="0"/>
              <a:t>접속기록 </a:t>
            </a:r>
            <a:r>
              <a:rPr lang="en-US" altLang="ko-KR" sz="1500" dirty="0"/>
              <a:t>, </a:t>
            </a:r>
            <a:r>
              <a:rPr lang="ko-KR" altLang="en-US" sz="1500" dirty="0"/>
              <a:t>암호화 </a:t>
            </a:r>
            <a:r>
              <a:rPr lang="en-US" altLang="ko-KR" sz="1500" dirty="0"/>
              <a:t>, </a:t>
            </a:r>
            <a:r>
              <a:rPr lang="ko-KR" altLang="en-US" sz="1500" dirty="0"/>
              <a:t>감사 이력 저장</a:t>
            </a:r>
            <a:endParaRPr lang="en-US" altLang="ko-KR" sz="1500" b="1" dirty="0"/>
          </a:p>
          <a:p>
            <a:r>
              <a:rPr lang="ko-KR" altLang="en-US" sz="1500" b="1" dirty="0"/>
              <a:t>확장성 고려 </a:t>
            </a:r>
            <a:r>
              <a:rPr lang="en-US" altLang="ko-KR" sz="1500" b="1" dirty="0"/>
              <a:t>: </a:t>
            </a:r>
            <a:r>
              <a:rPr lang="en-US" altLang="ko-KR" sz="1500" dirty="0"/>
              <a:t> AI </a:t>
            </a:r>
            <a:r>
              <a:rPr lang="ko-KR" altLang="en-US" sz="1500" dirty="0"/>
              <a:t>추천 </a:t>
            </a:r>
            <a:r>
              <a:rPr lang="en-US" altLang="ko-KR" sz="1500" dirty="0"/>
              <a:t>, </a:t>
            </a:r>
            <a:r>
              <a:rPr lang="ko-KR" altLang="en-US" sz="1500" dirty="0"/>
              <a:t>정기배송 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헬스앱</a:t>
            </a:r>
            <a:r>
              <a:rPr lang="ko-KR" altLang="en-US" sz="1500" dirty="0"/>
              <a:t> 연동 </a:t>
            </a:r>
            <a:r>
              <a:rPr lang="en-US" altLang="ko-KR" sz="1500" dirty="0"/>
              <a:t>, </a:t>
            </a:r>
            <a:r>
              <a:rPr lang="ko-KR" altLang="en-US" sz="1500" dirty="0"/>
              <a:t>마이크로 서비스 분리 </a:t>
            </a:r>
            <a:endParaRPr lang="en-US" altLang="ko-KR" sz="1500" b="1" dirty="0"/>
          </a:p>
          <a:p>
            <a:r>
              <a:rPr lang="ko-KR" altLang="en-US" sz="1500" b="1" dirty="0"/>
              <a:t>유지보수 편의성 </a:t>
            </a:r>
            <a:r>
              <a:rPr lang="en-US" altLang="ko-KR" sz="1500" b="1" dirty="0"/>
              <a:t>: </a:t>
            </a:r>
            <a:r>
              <a:rPr lang="ko-KR" altLang="en-US" sz="1500" dirty="0"/>
              <a:t>도메인 단위 서비스 구성 </a:t>
            </a:r>
            <a:r>
              <a:rPr lang="en-US" altLang="ko-KR" sz="1500" dirty="0"/>
              <a:t>, DB </a:t>
            </a:r>
            <a:r>
              <a:rPr lang="ko-KR" altLang="en-US" sz="1500" dirty="0"/>
              <a:t>독립 운영 </a:t>
            </a:r>
            <a:endParaRPr lang="en-US" altLang="ko-KR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86F14-2E18-4F56-95F8-0A09C04B99F6}"/>
              </a:ext>
            </a:extLst>
          </p:cNvPr>
          <p:cNvSpPr txBox="1"/>
          <p:nvPr/>
        </p:nvSpPr>
        <p:spPr>
          <a:xfrm>
            <a:off x="0" y="1417823"/>
            <a:ext cx="9255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본 </a:t>
            </a:r>
            <a:r>
              <a:rPr lang="ko-KR" altLang="en-US" sz="1500" dirty="0" err="1"/>
              <a:t>이커머스</a:t>
            </a:r>
            <a:r>
              <a:rPr lang="ko-KR" altLang="en-US" sz="1500" dirty="0"/>
              <a:t> 플랫폼은 사용자 유형에 따라 권한이 분리되고 </a:t>
            </a:r>
            <a:r>
              <a:rPr lang="en-US" altLang="ko-KR" sz="1500" dirty="0"/>
              <a:t>, </a:t>
            </a:r>
            <a:r>
              <a:rPr lang="ko-KR" altLang="en-US" sz="1500" dirty="0"/>
              <a:t>핵심 서비스는 도메인 단위로 구성되어 있으며 </a:t>
            </a:r>
            <a:r>
              <a:rPr lang="en-US" altLang="ko-KR" sz="1500" dirty="0"/>
              <a:t>, DB</a:t>
            </a:r>
            <a:r>
              <a:rPr lang="ko-KR" altLang="en-US" sz="1500" dirty="0"/>
              <a:t>와 외부 </a:t>
            </a:r>
            <a:r>
              <a:rPr lang="en-US" altLang="ko-KR" sz="1500" dirty="0"/>
              <a:t>API</a:t>
            </a:r>
            <a:r>
              <a:rPr lang="ko-KR" altLang="en-US" sz="1500" dirty="0"/>
              <a:t>까지 독립적으로 연동되는 구조입니다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이러한 계층적 아키텍처는 </a:t>
            </a:r>
            <a:r>
              <a:rPr lang="ko-KR" altLang="en-US" sz="1500" b="1" dirty="0"/>
              <a:t>보안성과 확장성 </a:t>
            </a:r>
            <a:r>
              <a:rPr lang="en-US" altLang="ko-KR" sz="1500" dirty="0"/>
              <a:t>, </a:t>
            </a:r>
            <a:r>
              <a:rPr lang="ko-KR" altLang="en-US" sz="1500" b="1" dirty="0"/>
              <a:t>유지보수 효율성</a:t>
            </a:r>
            <a:r>
              <a:rPr lang="ko-KR" altLang="en-US" sz="1500" dirty="0"/>
              <a:t>까지 고려한 설계입니다</a:t>
            </a:r>
            <a:r>
              <a:rPr lang="en-US" altLang="ko-KR" sz="1500" dirty="0"/>
              <a:t>.</a:t>
            </a: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5E071CC8-271D-46AE-844E-820BD2FB3834}"/>
              </a:ext>
            </a:extLst>
          </p:cNvPr>
          <p:cNvSpPr/>
          <p:nvPr/>
        </p:nvSpPr>
        <p:spPr>
          <a:xfrm>
            <a:off x="400050" y="50555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800" b="1" dirty="0"/>
              <a:t>목표시스템 구성도</a:t>
            </a:r>
            <a:endParaRPr lang="en-US" altLang="ko-KR" sz="3800" b="1" dirty="0"/>
          </a:p>
        </p:txBody>
      </p:sp>
    </p:spTree>
    <p:extLst>
      <p:ext uri="{BB962C8B-B14F-4D97-AF65-F5344CB8AC3E}">
        <p14:creationId xmlns:p14="http://schemas.microsoft.com/office/powerpoint/2010/main" val="258428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8DFB26B5-CEE9-4FF1-9CA4-EC946884B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97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0" y="57089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endParaRPr lang="en-US" altLang="ko-KR" sz="40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7FBF0BA-C0E6-4736-B638-A48DD9330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" y="1862667"/>
            <a:ext cx="12142611" cy="49318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FDFBAF-9355-4E6D-B795-D012EE4F2FF8}"/>
              </a:ext>
            </a:extLst>
          </p:cNvPr>
          <p:cNvSpPr txBox="1"/>
          <p:nvPr/>
        </p:nvSpPr>
        <p:spPr>
          <a:xfrm>
            <a:off x="-1" y="1375355"/>
            <a:ext cx="1067591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/>
              <a:t>본 시스템은 </a:t>
            </a:r>
            <a:r>
              <a:rPr lang="ko-KR" altLang="en-US" sz="1333" b="1" dirty="0"/>
              <a:t>보안 </a:t>
            </a:r>
            <a:r>
              <a:rPr lang="en-US" altLang="ko-KR" sz="1333" b="1" dirty="0"/>
              <a:t>, </a:t>
            </a:r>
            <a:r>
              <a:rPr lang="ko-KR" altLang="en-US" sz="1333" b="1" dirty="0"/>
              <a:t>가용성  확장성</a:t>
            </a:r>
            <a:r>
              <a:rPr lang="ko-KR" altLang="en-US" sz="1333" dirty="0"/>
              <a:t>을 중심으로 중소기업 환경에 최적화된 모듈형 </a:t>
            </a:r>
            <a:r>
              <a:rPr lang="ko-KR" altLang="en-US" sz="1333" dirty="0" err="1"/>
              <a:t>온프레미스</a:t>
            </a:r>
            <a:r>
              <a:rPr lang="ko-KR" altLang="en-US" sz="1333" dirty="0"/>
              <a:t> 인프라 아키텍처로 설계되었습니다</a:t>
            </a:r>
            <a:r>
              <a:rPr lang="en-US" altLang="ko-KR" sz="1333" dirty="0"/>
              <a:t>.</a:t>
            </a:r>
            <a:r>
              <a:rPr lang="ko-KR" altLang="en-US" sz="1333" dirty="0"/>
              <a:t> 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658FCE65-D7F8-4691-B049-04AC11C0729B}"/>
              </a:ext>
            </a:extLst>
          </p:cNvPr>
          <p:cNvSpPr/>
          <p:nvPr/>
        </p:nvSpPr>
        <p:spPr>
          <a:xfrm>
            <a:off x="400050" y="50555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800" b="1" dirty="0"/>
              <a:t>인프라 구성도</a:t>
            </a:r>
            <a:endParaRPr lang="en-US" altLang="ko-KR" sz="3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1C00CFF5-5043-4742-B81B-2122E67D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97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F8F4F6F-0CE9-4FA8-858A-1C7DFF901637}"/>
              </a:ext>
            </a:extLst>
          </p:cNvPr>
          <p:cNvSpPr txBox="1"/>
          <p:nvPr/>
        </p:nvSpPr>
        <p:spPr>
          <a:xfrm>
            <a:off x="107477" y="1633064"/>
            <a:ext cx="925530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📌 </a:t>
            </a:r>
            <a:r>
              <a:rPr lang="ko-KR" altLang="en-US" sz="1500" b="1" dirty="0"/>
              <a:t>보안 중심의 외부 접근 구조</a:t>
            </a:r>
            <a:endParaRPr lang="en-US" altLang="ko-KR" sz="1500" b="1" dirty="0"/>
          </a:p>
          <a:p>
            <a:pPr marL="238115" indent="-238115">
              <a:buFontTx/>
              <a:buChar char="-"/>
            </a:pPr>
            <a:r>
              <a:rPr lang="ko-KR" altLang="en-US" sz="1500" dirty="0"/>
              <a:t>외부 요청은 </a:t>
            </a:r>
            <a:r>
              <a:rPr lang="en-US" altLang="ko-KR" sz="1500" dirty="0"/>
              <a:t>Cloudflare</a:t>
            </a:r>
            <a:r>
              <a:rPr lang="ko-KR" altLang="en-US" sz="1500" dirty="0"/>
              <a:t>을 통해 </a:t>
            </a:r>
            <a:r>
              <a:rPr lang="ko-KR" altLang="en-US" sz="1500" dirty="0" err="1"/>
              <a:t>필터링되고</a:t>
            </a:r>
            <a:r>
              <a:rPr lang="ko-KR" altLang="en-US" sz="1500" dirty="0"/>
              <a:t> 방화벽</a:t>
            </a:r>
            <a:r>
              <a:rPr lang="en-US" altLang="ko-KR" sz="1500" dirty="0"/>
              <a:t>(Firewall) , </a:t>
            </a:r>
            <a:r>
              <a:rPr lang="en-US" altLang="ko-KR" sz="1500" dirty="0" err="1"/>
              <a:t>ModSecurity</a:t>
            </a:r>
            <a:r>
              <a:rPr lang="en-US" altLang="ko-KR" sz="1500" dirty="0"/>
              <a:t> WAF , Snort IPS</a:t>
            </a:r>
            <a:r>
              <a:rPr lang="ko-KR" altLang="en-US" sz="1500" dirty="0"/>
              <a:t>를 거쳐 </a:t>
            </a:r>
            <a:endParaRPr lang="en-US" altLang="ko-KR" sz="1500" dirty="0"/>
          </a:p>
          <a:p>
            <a:r>
              <a:rPr lang="en-US" altLang="ko-KR" sz="1500" dirty="0"/>
              <a:t>DMZ</a:t>
            </a:r>
            <a:r>
              <a:rPr lang="ko-KR" altLang="en-US" sz="1500" dirty="0"/>
              <a:t>에 위치한 </a:t>
            </a:r>
            <a:r>
              <a:rPr lang="en-US" altLang="ko-KR" sz="1500" dirty="0"/>
              <a:t>Web </a:t>
            </a:r>
            <a:r>
              <a:rPr lang="ko-KR" altLang="en-US" sz="1500" dirty="0"/>
              <a:t>서버로 안전하게 유입됩니다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이중 보안 레이어로 웹 공격 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DdoS</a:t>
            </a:r>
            <a:r>
              <a:rPr lang="en-US" altLang="ko-KR" sz="1500" dirty="0"/>
              <a:t> , </a:t>
            </a:r>
            <a:r>
              <a:rPr lang="ko-KR" altLang="en-US" sz="1500" dirty="0"/>
              <a:t>비정상 접속에 대한 사전 차단 체계 확보 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📌 </a:t>
            </a:r>
            <a:r>
              <a:rPr lang="ko-KR" altLang="en-US" sz="1500" b="1" dirty="0"/>
              <a:t>기능 단위 분리와 </a:t>
            </a:r>
            <a:r>
              <a:rPr lang="en-US" altLang="ko-KR" sz="1500" b="1" dirty="0"/>
              <a:t>DMZ </a:t>
            </a:r>
            <a:r>
              <a:rPr lang="ko-KR" altLang="en-US" sz="1500" b="1" dirty="0"/>
              <a:t>구성 강화</a:t>
            </a:r>
            <a:endParaRPr lang="en-US" altLang="ko-KR" sz="1500" b="1" dirty="0"/>
          </a:p>
          <a:p>
            <a:r>
              <a:rPr lang="en-US" altLang="ko-KR" sz="1500" dirty="0"/>
              <a:t>- Web </a:t>
            </a:r>
            <a:r>
              <a:rPr lang="ko-KR" altLang="en-US" sz="1500" dirty="0"/>
              <a:t>서버 </a:t>
            </a:r>
            <a:r>
              <a:rPr lang="en-US" altLang="ko-KR" sz="1500" dirty="0"/>
              <a:t>&gt; API</a:t>
            </a:r>
            <a:r>
              <a:rPr lang="ko-KR" altLang="en-US" sz="1500" dirty="0"/>
              <a:t> </a:t>
            </a:r>
            <a:r>
              <a:rPr lang="en-US" altLang="ko-KR" sz="1500" dirty="0"/>
              <a:t>Gateway</a:t>
            </a:r>
            <a:r>
              <a:rPr lang="ko-KR" altLang="en-US" sz="1500" dirty="0"/>
              <a:t> </a:t>
            </a:r>
            <a:r>
              <a:rPr lang="en-US" altLang="ko-KR" sz="1500" dirty="0"/>
              <a:t>&gt;</a:t>
            </a:r>
            <a:r>
              <a:rPr lang="ko-KR" altLang="en-US" sz="1500" dirty="0"/>
              <a:t> </a:t>
            </a:r>
            <a:r>
              <a:rPr lang="en-US" altLang="ko-KR" sz="1500" dirty="0"/>
              <a:t>WAS &gt; DB</a:t>
            </a:r>
            <a:r>
              <a:rPr lang="ko-KR" altLang="en-US" sz="1500" dirty="0"/>
              <a:t>의 모듈형 계층 구조 </a:t>
            </a:r>
            <a:endParaRPr lang="en-US" altLang="ko-KR" sz="1500" dirty="0"/>
          </a:p>
          <a:p>
            <a:r>
              <a:rPr lang="en-US" altLang="ko-KR" sz="1500" dirty="0"/>
              <a:t>- Static Media</a:t>
            </a:r>
            <a:r>
              <a:rPr lang="ko-KR" altLang="en-US" sz="1500" dirty="0"/>
              <a:t>는 별도 서버에서 제공해 트래픽 분산 </a:t>
            </a:r>
            <a:endParaRPr lang="en-US" altLang="ko-KR" sz="1500" dirty="0"/>
          </a:p>
          <a:p>
            <a:r>
              <a:rPr lang="en-US" altLang="ko-KR" sz="1500" dirty="0"/>
              <a:t>- </a:t>
            </a:r>
            <a:r>
              <a:rPr lang="ko-KR" altLang="en-US" sz="1500" dirty="0"/>
              <a:t>관리자 백오피스는 내부망에 위치하여 접근 통제 강화</a:t>
            </a:r>
            <a:endParaRPr lang="en-US" altLang="ko-KR" sz="1500" dirty="0"/>
          </a:p>
          <a:p>
            <a:r>
              <a:rPr lang="en-US" altLang="ko-KR" sz="1500" dirty="0"/>
              <a:t>- DMZ</a:t>
            </a:r>
            <a:r>
              <a:rPr lang="ko-KR" altLang="en-US" sz="1500" dirty="0"/>
              <a:t>는 정적</a:t>
            </a:r>
            <a:r>
              <a:rPr lang="en-US" altLang="ko-KR" sz="1500" dirty="0"/>
              <a:t>/</a:t>
            </a:r>
            <a:r>
              <a:rPr lang="ko-KR" altLang="en-US" sz="1500" dirty="0"/>
              <a:t>동적 요청을 명확히 분리하고 보안</a:t>
            </a:r>
            <a:r>
              <a:rPr lang="en-US" altLang="ko-KR" sz="1500" dirty="0"/>
              <a:t>/</a:t>
            </a:r>
            <a:r>
              <a:rPr lang="ko-KR" altLang="en-US" sz="1500" dirty="0"/>
              <a:t>운영 편의성 확보</a:t>
            </a:r>
            <a:endParaRPr lang="en-US" altLang="ko-KR" sz="1500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dirty="0"/>
              <a:t>📌 </a:t>
            </a:r>
            <a:r>
              <a:rPr lang="ko-KR" altLang="en-US" sz="1500" b="1" dirty="0" err="1"/>
              <a:t>내부망</a:t>
            </a:r>
            <a:r>
              <a:rPr lang="ko-KR" altLang="en-US" sz="1500" b="1" dirty="0"/>
              <a:t> 확장성과 안정성 확보</a:t>
            </a:r>
            <a:endParaRPr lang="en-US" altLang="ko-KR" sz="1500" b="1" dirty="0"/>
          </a:p>
          <a:p>
            <a:pPr marL="238115" indent="-238115">
              <a:buFontTx/>
              <a:buChar char="-"/>
            </a:pPr>
            <a:r>
              <a:rPr lang="en-US" altLang="ko-KR" sz="1500" dirty="0"/>
              <a:t>DB</a:t>
            </a:r>
            <a:r>
              <a:rPr lang="ko-KR" altLang="en-US" sz="1500" dirty="0"/>
              <a:t>는 </a:t>
            </a:r>
            <a:r>
              <a:rPr lang="en-US" altLang="ko-KR" sz="1500" dirty="0"/>
              <a:t>Master/Replica </a:t>
            </a:r>
            <a:r>
              <a:rPr lang="ko-KR" altLang="en-US" sz="1500" dirty="0"/>
              <a:t>구조로 구성하여 장애 대응 및 읽기 분산 처리 </a:t>
            </a:r>
            <a:endParaRPr lang="en-US" altLang="ko-KR" sz="1500" dirty="0"/>
          </a:p>
          <a:p>
            <a:pPr marL="238115" indent="-238115">
              <a:buFontTx/>
              <a:buChar char="-"/>
            </a:pPr>
            <a:r>
              <a:rPr lang="ko-KR" altLang="en-US" sz="1500" dirty="0"/>
              <a:t>각 기능</a:t>
            </a:r>
            <a:r>
              <a:rPr lang="en-US" altLang="ko-KR" sz="1500" dirty="0"/>
              <a:t>(</a:t>
            </a:r>
            <a:r>
              <a:rPr lang="ko-KR" altLang="en-US" sz="1500" dirty="0"/>
              <a:t>회원 </a:t>
            </a:r>
            <a:r>
              <a:rPr lang="en-US" altLang="ko-KR" sz="1500" dirty="0"/>
              <a:t>, </a:t>
            </a:r>
            <a:r>
              <a:rPr lang="ko-KR" altLang="en-US" sz="1500" dirty="0"/>
              <a:t>상품 </a:t>
            </a:r>
            <a:r>
              <a:rPr lang="en-US" altLang="ko-KR" sz="1500" dirty="0"/>
              <a:t>, </a:t>
            </a:r>
            <a:r>
              <a:rPr lang="ko-KR" altLang="en-US" sz="1500" dirty="0"/>
              <a:t>결제 등</a:t>
            </a:r>
            <a:r>
              <a:rPr lang="en-US" altLang="ko-KR" sz="1500" dirty="0"/>
              <a:t>)</a:t>
            </a:r>
            <a:r>
              <a:rPr lang="ko-KR" altLang="en-US" sz="1500" dirty="0"/>
              <a:t>은 </a:t>
            </a:r>
            <a:r>
              <a:rPr lang="en-US" altLang="ko-KR" sz="1500" dirty="0"/>
              <a:t>Microservice </a:t>
            </a:r>
            <a:r>
              <a:rPr lang="ko-KR" altLang="en-US" sz="1500" dirty="0"/>
              <a:t>형태로 구성</a:t>
            </a:r>
            <a:endParaRPr lang="en-US" altLang="ko-KR" sz="1500" dirty="0"/>
          </a:p>
          <a:p>
            <a:pPr marL="238115" indent="-238115">
              <a:buFontTx/>
              <a:buChar char="-"/>
            </a:pPr>
            <a:r>
              <a:rPr lang="en-US" altLang="ko-KR" sz="1500" dirty="0"/>
              <a:t>Active– Standby </a:t>
            </a:r>
            <a:r>
              <a:rPr lang="ko-KR" altLang="en-US" sz="1500" dirty="0"/>
              <a:t>구조로 </a:t>
            </a:r>
            <a:r>
              <a:rPr lang="ko-KR" altLang="en-US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서비스의 중단을 최소화하고 고가용성을 확보</a:t>
            </a:r>
            <a:endParaRPr lang="en-US" altLang="ko-KR" sz="1500" dirty="0"/>
          </a:p>
          <a:p>
            <a:pPr marL="238115" indent="-238115">
              <a:buFontTx/>
              <a:buChar char="-"/>
            </a:pPr>
            <a:r>
              <a:rPr lang="en-US" altLang="ko-KR" sz="1500" dirty="0"/>
              <a:t>Kafka </a:t>
            </a:r>
            <a:r>
              <a:rPr lang="ko-KR" altLang="en-US" sz="1500" dirty="0"/>
              <a:t>기반 메시지 큐를 활용해 비동기 서비스 간 이벤트 처리 확장성 확보 </a:t>
            </a:r>
            <a:endParaRPr lang="en-US" altLang="ko-KR" sz="1500" dirty="0"/>
          </a:p>
          <a:p>
            <a:pPr marL="238115" indent="-238115">
              <a:buFontTx/>
              <a:buChar char="-"/>
            </a:pPr>
            <a:r>
              <a:rPr lang="ko-KR" altLang="en-US" sz="1500" dirty="0"/>
              <a:t>관리자 </a:t>
            </a:r>
            <a:r>
              <a:rPr lang="en-US" altLang="ko-KR" sz="1500" dirty="0"/>
              <a:t>CMS , </a:t>
            </a:r>
            <a:r>
              <a:rPr lang="ko-KR" altLang="en-US" sz="1500" dirty="0"/>
              <a:t>백오피스</a:t>
            </a:r>
            <a:r>
              <a:rPr lang="en-US" altLang="ko-KR" sz="1500" dirty="0"/>
              <a:t> , </a:t>
            </a:r>
            <a:r>
              <a:rPr lang="ko-KR" altLang="en-US" sz="1500" dirty="0"/>
              <a:t>모니터링 서버 등 내부 인프라 기능 별도 배치 </a:t>
            </a:r>
            <a:endParaRPr lang="en-US" altLang="ko-KR" sz="15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15B98936-DDDF-42F1-9F1B-7173A0CDEC48}"/>
              </a:ext>
            </a:extLst>
          </p:cNvPr>
          <p:cNvSpPr/>
          <p:nvPr/>
        </p:nvSpPr>
        <p:spPr>
          <a:xfrm>
            <a:off x="400050" y="50555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800" b="1" dirty="0"/>
              <a:t>인프라 구성도</a:t>
            </a:r>
            <a:endParaRPr lang="en-US" altLang="ko-KR" sz="3800" b="1" dirty="0"/>
          </a:p>
        </p:txBody>
      </p:sp>
    </p:spTree>
    <p:extLst>
      <p:ext uri="{BB962C8B-B14F-4D97-AF65-F5344CB8AC3E}">
        <p14:creationId xmlns:p14="http://schemas.microsoft.com/office/powerpoint/2010/main" val="220376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EBEDF65-C2F5-4276-848D-4D7077CC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953296-E5D7-447A-89E0-070E85E9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4313"/>
            <a:ext cx="12192000" cy="4973688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37590D2-EC5F-400D-9960-DF2C89D9EE0C}"/>
              </a:ext>
            </a:extLst>
          </p:cNvPr>
          <p:cNvSpPr/>
          <p:nvPr/>
        </p:nvSpPr>
        <p:spPr>
          <a:xfrm>
            <a:off x="0" y="82940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endParaRPr lang="en-US" altLang="ko-KR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30656-2222-46DA-98BB-566DDEB9A8F5}"/>
              </a:ext>
            </a:extLst>
          </p:cNvPr>
          <p:cNvSpPr txBox="1"/>
          <p:nvPr/>
        </p:nvSpPr>
        <p:spPr>
          <a:xfrm>
            <a:off x="-1" y="1397000"/>
            <a:ext cx="11753851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33" dirty="0"/>
              <a:t>본 도식은 사용자 유형별로 구분된 </a:t>
            </a:r>
            <a:r>
              <a:rPr lang="en-US" altLang="ko-KR" sz="1333" dirty="0"/>
              <a:t>UI</a:t>
            </a:r>
            <a:r>
              <a:rPr lang="ko-KR" altLang="en-US" sz="1333" dirty="0"/>
              <a:t>에서 시작해</a:t>
            </a:r>
            <a:r>
              <a:rPr lang="en-US" altLang="ko-KR" sz="1333" dirty="0"/>
              <a:t>, </a:t>
            </a:r>
            <a:r>
              <a:rPr lang="ko-KR" altLang="en-US" sz="1333" dirty="0"/>
              <a:t>각 서비스 기능과 데이터베이스</a:t>
            </a:r>
            <a:r>
              <a:rPr lang="en-US" altLang="ko-KR" sz="1333" dirty="0"/>
              <a:t>,</a:t>
            </a:r>
            <a:r>
              <a:rPr lang="ko-KR" altLang="en-US" sz="1333" dirty="0"/>
              <a:t> 외부 </a:t>
            </a:r>
            <a:r>
              <a:rPr lang="en-US" altLang="ko-KR" sz="1333" dirty="0"/>
              <a:t>API </a:t>
            </a:r>
            <a:r>
              <a:rPr lang="ko-KR" altLang="en-US" sz="1333" dirty="0"/>
              <a:t>시스템까지 연결되는 전체 기능 흐름과 연계 구조를 표현한 논리 아키텍처이다</a:t>
            </a:r>
            <a:r>
              <a:rPr lang="en-US" altLang="ko-KR" sz="1333" dirty="0"/>
              <a:t>. </a:t>
            </a:r>
            <a:endParaRPr lang="ko-KR" altLang="en-US" sz="1333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EBF4C53E-BF8D-4D3A-9360-6ACA977C0343}"/>
              </a:ext>
            </a:extLst>
          </p:cNvPr>
          <p:cNvSpPr/>
          <p:nvPr/>
        </p:nvSpPr>
        <p:spPr>
          <a:xfrm>
            <a:off x="400050" y="50555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800" b="1" dirty="0"/>
              <a:t>서비스 흐름도</a:t>
            </a:r>
            <a:endParaRPr lang="en-US" altLang="ko-KR" sz="3800" b="1" dirty="0"/>
          </a:p>
        </p:txBody>
      </p:sp>
    </p:spTree>
    <p:extLst>
      <p:ext uri="{BB962C8B-B14F-4D97-AF65-F5344CB8AC3E}">
        <p14:creationId xmlns:p14="http://schemas.microsoft.com/office/powerpoint/2010/main" val="350386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4447BB0-968D-41BA-8C6A-43D836523A48}"/>
              </a:ext>
            </a:extLst>
          </p:cNvPr>
          <p:cNvSpPr/>
          <p:nvPr/>
        </p:nvSpPr>
        <p:spPr>
          <a:xfrm>
            <a:off x="400050" y="1597850"/>
            <a:ext cx="5473700" cy="16231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EBEDF65-C2F5-4276-848D-4D7077CC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9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000479-DFB9-414D-9C81-86C9B3E3E7EF}"/>
              </a:ext>
            </a:extLst>
          </p:cNvPr>
          <p:cNvSpPr txBox="1"/>
          <p:nvPr/>
        </p:nvSpPr>
        <p:spPr>
          <a:xfrm>
            <a:off x="456727" y="1775586"/>
            <a:ext cx="92553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⌂ 사용자의 접근 흐름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계층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UI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계층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⌂ 실제 서비스 처리 로직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서비스 계층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⌂ 데이터 저장 구조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(DB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계층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⌂ 외부 시스템 연계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(API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계층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으로</a:t>
            </a:r>
            <a:r>
              <a:rPr lang="ko-KR" altLang="en-US" sz="2000" dirty="0"/>
              <a:t> 나누어 논리적 구성을 계층적으로 표현하였다</a:t>
            </a:r>
            <a:r>
              <a:rPr lang="en-US" altLang="ko-KR" sz="2000" dirty="0"/>
              <a:t>.</a:t>
            </a:r>
          </a:p>
          <a:p>
            <a:br>
              <a:rPr lang="en-US" altLang="ko-KR" sz="2000" dirty="0"/>
            </a:br>
            <a:r>
              <a:rPr lang="ko-KR" altLang="en-US" sz="2000" dirty="0"/>
              <a:t>사용자 유형은 비회원</a:t>
            </a:r>
            <a:r>
              <a:rPr lang="en-US" altLang="ko-KR" sz="2000" dirty="0"/>
              <a:t>, </a:t>
            </a:r>
            <a:r>
              <a:rPr lang="ko-KR" altLang="en-US" sz="2000" dirty="0"/>
              <a:t>일반회원</a:t>
            </a:r>
            <a:r>
              <a:rPr lang="en-US" altLang="ko-KR" sz="2000" dirty="0"/>
              <a:t>, </a:t>
            </a:r>
            <a:r>
              <a:rPr lang="ko-KR" altLang="en-US" sz="2000" dirty="0"/>
              <a:t>멤버십회원</a:t>
            </a:r>
            <a:r>
              <a:rPr lang="en-US" altLang="ko-KR" sz="2000" dirty="0"/>
              <a:t>, </a:t>
            </a:r>
            <a:r>
              <a:rPr lang="ko-KR" altLang="en-US" sz="2000" dirty="0"/>
              <a:t>기업회원</a:t>
            </a:r>
            <a:r>
              <a:rPr lang="en-US" altLang="ko-KR" sz="2000" dirty="0"/>
              <a:t>, </a:t>
            </a:r>
            <a:r>
              <a:rPr lang="ko-KR" altLang="en-US" sz="2000" dirty="0"/>
              <a:t>관리자 등으로 분리되며</a:t>
            </a:r>
            <a:r>
              <a:rPr lang="en-US" altLang="ko-KR" sz="2000" dirty="0"/>
              <a:t>, </a:t>
            </a:r>
            <a:r>
              <a:rPr lang="ko-KR" altLang="en-US" sz="2000" dirty="0"/>
              <a:t>이들은 각각의 </a:t>
            </a:r>
            <a:r>
              <a:rPr lang="en-US" altLang="ko-KR" sz="2000" dirty="0"/>
              <a:t>UI</a:t>
            </a:r>
            <a:r>
              <a:rPr lang="ko-KR" altLang="en-US" sz="2000" dirty="0"/>
              <a:t>를 통해 고객센터</a:t>
            </a:r>
            <a:r>
              <a:rPr lang="en-US" altLang="ko-KR" sz="2000" dirty="0"/>
              <a:t>, </a:t>
            </a:r>
            <a:r>
              <a:rPr lang="ko-KR" altLang="en-US" sz="2000" dirty="0"/>
              <a:t>커머스</a:t>
            </a:r>
            <a:r>
              <a:rPr lang="en-US" altLang="ko-KR" sz="2000" dirty="0"/>
              <a:t>, </a:t>
            </a:r>
            <a:r>
              <a:rPr lang="ko-KR" altLang="en-US" sz="2000" dirty="0"/>
              <a:t>정기배송</a:t>
            </a:r>
            <a:r>
              <a:rPr lang="en-US" altLang="ko-KR" sz="2000" dirty="0"/>
              <a:t>, </a:t>
            </a:r>
            <a:r>
              <a:rPr lang="ko-KR" altLang="en-US" sz="2000" dirty="0"/>
              <a:t>알림 등 다양한 서비스를 이용 가능</a:t>
            </a:r>
            <a:r>
              <a:rPr lang="en-US" altLang="ko-KR" sz="2000" dirty="0"/>
              <a:t>.</a:t>
            </a:r>
          </a:p>
          <a:p>
            <a:br>
              <a:rPr lang="en-US" altLang="ko-KR" sz="2000" dirty="0"/>
            </a:br>
            <a:r>
              <a:rPr lang="ko-KR" altLang="en-US" sz="2000" dirty="0"/>
              <a:t>각 기능은 목적별로 구성된 데이터베이스와 연계되며</a:t>
            </a:r>
            <a:r>
              <a:rPr lang="en-US" altLang="ko-KR" sz="2000" dirty="0"/>
              <a:t>, </a:t>
            </a:r>
            <a:r>
              <a:rPr lang="ko-KR" altLang="en-US" sz="2000" dirty="0"/>
              <a:t>인증</a:t>
            </a:r>
            <a:r>
              <a:rPr lang="en-US" altLang="ko-KR" sz="2000" dirty="0"/>
              <a:t>, </a:t>
            </a:r>
            <a:r>
              <a:rPr lang="ko-KR" altLang="en-US" sz="2000" dirty="0"/>
              <a:t>결제</a:t>
            </a:r>
            <a:r>
              <a:rPr lang="en-US" altLang="ko-KR" sz="2000" dirty="0"/>
              <a:t>, </a:t>
            </a:r>
            <a:r>
              <a:rPr lang="ko-KR" altLang="en-US" sz="2000" dirty="0"/>
              <a:t>배송</a:t>
            </a:r>
            <a:r>
              <a:rPr lang="en-US" altLang="ko-KR" sz="2000" dirty="0"/>
              <a:t>, </a:t>
            </a:r>
            <a:r>
              <a:rPr lang="ko-KR" altLang="en-US" sz="2000" dirty="0"/>
              <a:t>알림 등 외부 </a:t>
            </a:r>
            <a:r>
              <a:rPr lang="en-US" altLang="ko-KR" sz="2000" dirty="0"/>
              <a:t>API </a:t>
            </a:r>
            <a:r>
              <a:rPr lang="ko-KR" altLang="en-US" sz="2000" dirty="0"/>
              <a:t>시스템과 통신함</a:t>
            </a:r>
            <a:r>
              <a:rPr lang="en-US" altLang="ko-KR" sz="2000" dirty="0"/>
              <a:t>.</a:t>
            </a:r>
          </a:p>
          <a:p>
            <a:br>
              <a:rPr lang="en-US" altLang="ko-KR" sz="2000" dirty="0"/>
            </a:br>
            <a:r>
              <a:rPr lang="ko-KR" altLang="en-US" sz="2000" dirty="0"/>
              <a:t>이 구조는 기능 유연성</a:t>
            </a:r>
            <a:r>
              <a:rPr lang="en-US" altLang="ko-KR" sz="2000" dirty="0"/>
              <a:t>, </a:t>
            </a:r>
            <a:r>
              <a:rPr lang="ko-KR" altLang="en-US" sz="2000" dirty="0"/>
              <a:t>확장성</a:t>
            </a:r>
            <a:r>
              <a:rPr lang="en-US" altLang="ko-KR" sz="2000" dirty="0"/>
              <a:t>, </a:t>
            </a:r>
            <a:r>
              <a:rPr lang="ko-KR" altLang="en-US" sz="2000" dirty="0"/>
              <a:t>보안 격리를 고려하여 설계된 </a:t>
            </a:r>
            <a:endParaRPr lang="en-US" altLang="ko-KR" sz="2000" dirty="0"/>
          </a:p>
          <a:p>
            <a:r>
              <a:rPr lang="ko-KR" altLang="en-US" sz="2000" b="1" dirty="0"/>
              <a:t>중소기업 맞춤형 플랫폼 </a:t>
            </a:r>
            <a:r>
              <a:rPr lang="ko-KR" altLang="en-US" sz="2000" dirty="0"/>
              <a:t>서비스 흐름도</a:t>
            </a:r>
            <a:r>
              <a:rPr lang="en-US" altLang="ko-KR" sz="2000" dirty="0"/>
              <a:t>.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423EBB2-13BA-4863-871F-13B30E19F07B}"/>
              </a:ext>
            </a:extLst>
          </p:cNvPr>
          <p:cNvSpPr/>
          <p:nvPr/>
        </p:nvSpPr>
        <p:spPr>
          <a:xfrm>
            <a:off x="400050" y="505551"/>
            <a:ext cx="40005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ko-KR" altLang="en-US" sz="3800" b="1" dirty="0"/>
              <a:t>서비스 흐름도</a:t>
            </a:r>
            <a:endParaRPr lang="en-US" altLang="ko-KR" sz="3800" b="1" dirty="0"/>
          </a:p>
        </p:txBody>
      </p:sp>
    </p:spTree>
    <p:extLst>
      <p:ext uri="{BB962C8B-B14F-4D97-AF65-F5344CB8AC3E}">
        <p14:creationId xmlns:p14="http://schemas.microsoft.com/office/powerpoint/2010/main" val="85162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1217</Words>
  <Application>Microsoft Office PowerPoint</Application>
  <PresentationFormat>와이드스크린</PresentationFormat>
  <Paragraphs>155</Paragraphs>
  <Slides>26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Bricolage Grotesque Semi Bold</vt:lpstr>
      <vt:lpstr>HY견고딕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김태훈</dc:creator>
  <cp:lastModifiedBy>freshman94621@gmail.com</cp:lastModifiedBy>
  <cp:revision>6</cp:revision>
  <dcterms:created xsi:type="dcterms:W3CDTF">2025-05-26T06:14:55Z</dcterms:created>
  <dcterms:modified xsi:type="dcterms:W3CDTF">2025-05-26T06:53:09Z</dcterms:modified>
</cp:coreProperties>
</file>